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handoutMasterIdLst>
    <p:handoutMasterId r:id="rId23"/>
  </p:handoutMasterIdLst>
  <p:sldIdLst>
    <p:sldId id="258" r:id="rId2"/>
    <p:sldId id="260" r:id="rId3"/>
    <p:sldId id="271" r:id="rId4"/>
    <p:sldId id="303" r:id="rId5"/>
    <p:sldId id="314" r:id="rId6"/>
    <p:sldId id="315" r:id="rId7"/>
    <p:sldId id="291" r:id="rId8"/>
    <p:sldId id="307" r:id="rId9"/>
    <p:sldId id="308" r:id="rId10"/>
    <p:sldId id="323" r:id="rId11"/>
    <p:sldId id="262" r:id="rId12"/>
    <p:sldId id="263" r:id="rId13"/>
    <p:sldId id="309" r:id="rId14"/>
    <p:sldId id="320" r:id="rId15"/>
    <p:sldId id="322" r:id="rId16"/>
    <p:sldId id="266" r:id="rId17"/>
    <p:sldId id="265" r:id="rId18"/>
    <p:sldId id="298" r:id="rId19"/>
    <p:sldId id="278" r:id="rId20"/>
    <p:sldId id="270" r:id="rId21"/>
  </p:sldIdLst>
  <p:sldSz cx="12192000" cy="6858000"/>
  <p:notesSz cx="6858000" cy="9144000"/>
  <p:defaultTextStyle>
    <a:defPPr>
      <a:defRPr lang="uk-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8294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Средний стиль 2 - акцент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ABFCF23-3B69-468F-B69F-88F6DE6A72F2}" styleName="Средний стиль 1 - акцент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17" autoAdjust="0"/>
    <p:restoredTop sz="98577" autoAdjust="0"/>
  </p:normalViewPr>
  <p:slideViewPr>
    <p:cSldViewPr snapToGrid="0">
      <p:cViewPr varScale="1">
        <p:scale>
          <a:sx n="88" d="100"/>
          <a:sy n="88" d="100"/>
        </p:scale>
        <p:origin x="470" y="6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9BB51AF0-EA67-4C6E-8638-10C098FD3653}" type="datetimeFigureOut">
              <a:rPr lang="ru-RU" smtClean="0"/>
              <a:t>24.01.2024</a:t>
            </a:fld>
            <a:endParaRPr lang="ru-RU"/>
          </a:p>
        </p:txBody>
      </p:sp>
      <p:sp>
        <p:nvSpPr>
          <p:cNvPr id="4" name="Нижний колонтитул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5" name="Номер слайда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953E01C2-FB22-42D8-8248-23D4056790FA}" type="slidenum">
              <a:rPr lang="ru-RU" smtClean="0"/>
              <a:t>‹#›</a:t>
            </a:fld>
            <a:endParaRPr lang="ru-RU"/>
          </a:p>
        </p:txBody>
      </p:sp>
    </p:spTree>
    <p:extLst>
      <p:ext uri="{BB962C8B-B14F-4D97-AF65-F5344CB8AC3E}">
        <p14:creationId xmlns:p14="http://schemas.microsoft.com/office/powerpoint/2010/main" val="331969681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uk-UA"/>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7909E50-0C2A-4248-9CB0-DF055C26E620}" type="datetimeFigureOut">
              <a:rPr lang="uk-UA" smtClean="0"/>
              <a:t>24.01.2024</a:t>
            </a:fld>
            <a:endParaRPr lang="uk-UA"/>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uk-UA"/>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uk-UA"/>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uk-UA"/>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C6E94A-D6CC-41A6-B513-845B72C5711D}" type="slidenum">
              <a:rPr lang="uk-UA" smtClean="0"/>
              <a:t>‹#›</a:t>
            </a:fld>
            <a:endParaRPr lang="uk-UA"/>
          </a:p>
        </p:txBody>
      </p:sp>
    </p:spTree>
    <p:extLst>
      <p:ext uri="{BB962C8B-B14F-4D97-AF65-F5344CB8AC3E}">
        <p14:creationId xmlns:p14="http://schemas.microsoft.com/office/powerpoint/2010/main" val="41089309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uk-UA" b="1" u="sng" dirty="0">
                <a:solidFill>
                  <a:srgbClr val="FF0000"/>
                </a:solidFill>
              </a:rPr>
              <a:t>УВАГА! ПЕРЕД</a:t>
            </a:r>
            <a:r>
              <a:rPr lang="uk-UA" b="1" u="sng" baseline="0" dirty="0">
                <a:solidFill>
                  <a:srgbClr val="FF0000"/>
                </a:solidFill>
              </a:rPr>
              <a:t> РЕДАГУВАННЯМ ПРЕЗЕНТАЦІЇ ОЗНАЙОМТЕСЬ ТА ДОТРИМУЙТЕСЬ ВИМОГ І СТИЛІСТИКИ!</a:t>
            </a:r>
            <a:br>
              <a:rPr lang="uk-UA" b="1" u="sng" baseline="0" dirty="0">
                <a:solidFill>
                  <a:srgbClr val="FF0000"/>
                </a:solidFill>
              </a:rPr>
            </a:br>
            <a:r>
              <a:rPr lang="uk-UA" b="1" u="sng" baseline="0" dirty="0">
                <a:solidFill>
                  <a:srgbClr val="FF0000"/>
                </a:solidFill>
              </a:rPr>
              <a:t/>
            </a:r>
            <a:br>
              <a:rPr lang="uk-UA" b="1" u="sng" baseline="0" dirty="0">
                <a:solidFill>
                  <a:srgbClr val="FF0000"/>
                </a:solidFill>
              </a:rPr>
            </a:br>
            <a:r>
              <a:rPr lang="uk-UA" b="0" u="none" baseline="0" dirty="0">
                <a:solidFill>
                  <a:srgbClr val="FF0000"/>
                </a:solidFill>
              </a:rPr>
              <a:t>1) Встановіть шрифт </a:t>
            </a:r>
            <a:r>
              <a:rPr lang="en-US" b="0" i="0" u="none" baseline="0" dirty="0" err="1">
                <a:solidFill>
                  <a:srgbClr val="FF0000"/>
                </a:solidFill>
              </a:rPr>
              <a:t>Proxima</a:t>
            </a:r>
            <a:r>
              <a:rPr lang="en-US" b="0" i="0" u="none" baseline="0" dirty="0">
                <a:solidFill>
                  <a:srgbClr val="FF0000"/>
                </a:solidFill>
              </a:rPr>
              <a:t> Nova</a:t>
            </a:r>
            <a:r>
              <a:rPr lang="uk-UA" b="0" i="0" u="none" baseline="0" dirty="0">
                <a:solidFill>
                  <a:srgbClr val="FF0000"/>
                </a:solidFill>
              </a:rPr>
              <a:t>. Цей шрифт обраний і затверджений як корпоративний. Використовуйте тільки його.</a:t>
            </a:r>
          </a:p>
          <a:p>
            <a:r>
              <a:rPr lang="uk-UA" b="0" i="0" u="none" baseline="0" dirty="0">
                <a:solidFill>
                  <a:srgbClr val="FF0000"/>
                </a:solidFill>
              </a:rPr>
              <a:t>2) Кольори не змінюйте. Презентація виконана в єдиному стилі із використанням фірмових кольорів. </a:t>
            </a:r>
            <a:br>
              <a:rPr lang="uk-UA" b="0" i="0" u="none" baseline="0" dirty="0">
                <a:solidFill>
                  <a:srgbClr val="FF0000"/>
                </a:solidFill>
              </a:rPr>
            </a:br>
            <a:r>
              <a:rPr lang="uk-UA" b="0" i="0" u="none" baseline="0" dirty="0">
                <a:solidFill>
                  <a:srgbClr val="FF0000"/>
                </a:solidFill>
              </a:rPr>
              <a:t>3) Умовне число «100», «1000» змінюєте на значення притаманне саме вашій ОТГ. Розмір встановлений за умовчуванням – його також не змінюємо. Просто у віконці для редагування вводимо необхідне значення.</a:t>
            </a:r>
          </a:p>
          <a:p>
            <a:r>
              <a:rPr lang="uk-UA" b="0" i="0" u="none" baseline="0" dirty="0">
                <a:solidFill>
                  <a:srgbClr val="FF0000"/>
                </a:solidFill>
              </a:rPr>
              <a:t>4) Елементи не переміщуйте. Єдиний випадок коли можна видалити елемент це не відповідність позиції вашій ОТГ. Наприклад, за 2020 рік на території ОТГ не відбулось жодного вбивства, відповідно розкриття немає. Ця позиція не відповідає вашій ОТГ. Отже, видаляєте цю графу. А стовпчик вирівнюєте. Елементи не повинні бути хаотично розкидані по слайду. Нулів «О» чи «-» бути не повинно.</a:t>
            </a:r>
            <a:br>
              <a:rPr lang="uk-UA" b="0" i="0" u="none" baseline="0" dirty="0">
                <a:solidFill>
                  <a:srgbClr val="FF0000"/>
                </a:solidFill>
              </a:rPr>
            </a:br>
            <a:r>
              <a:rPr lang="uk-UA" b="0" i="0" u="none" baseline="0" dirty="0">
                <a:solidFill>
                  <a:srgbClr val="FF0000"/>
                </a:solidFill>
              </a:rPr>
              <a:t>5) Ваша презентація – це лише опорний конспект, це підказка для вас і зручний </a:t>
            </a:r>
            <a:r>
              <a:rPr lang="uk-UA" b="0" i="0" u="none" baseline="0" dirty="0" err="1">
                <a:solidFill>
                  <a:srgbClr val="FF0000"/>
                </a:solidFill>
              </a:rPr>
              <a:t>візуал</a:t>
            </a:r>
            <a:r>
              <a:rPr lang="uk-UA" b="0" i="0" u="none" baseline="0" dirty="0">
                <a:solidFill>
                  <a:srgbClr val="FF0000"/>
                </a:solidFill>
              </a:rPr>
              <a:t> для слухачів. Просто брати і просто називати цифри з презентації – це не звітування. Основні поняття повинні проговорюватись усно у промові.</a:t>
            </a:r>
            <a:br>
              <a:rPr lang="uk-UA" b="0" i="0" u="none" baseline="0" dirty="0">
                <a:solidFill>
                  <a:srgbClr val="FF0000"/>
                </a:solidFill>
              </a:rPr>
            </a:br>
            <a:r>
              <a:rPr lang="uk-UA" b="0" i="0" u="none" baseline="0" dirty="0">
                <a:solidFill>
                  <a:srgbClr val="FF0000"/>
                </a:solidFill>
              </a:rPr>
              <a:t/>
            </a:r>
            <a:br>
              <a:rPr lang="uk-UA" b="0" i="0" u="none" baseline="0" dirty="0">
                <a:solidFill>
                  <a:srgbClr val="FF0000"/>
                </a:solidFill>
              </a:rPr>
            </a:br>
            <a:r>
              <a:rPr lang="uk-UA" b="0" i="0" u="none" baseline="0" dirty="0">
                <a:solidFill>
                  <a:srgbClr val="FF0000"/>
                </a:solidFill>
              </a:rPr>
              <a:t>За додатковою інформацією чи питаннями щодо оформлення презентації не соромтесь телефонуйте: 067 284 72 00 Ярослава Крамаренко</a:t>
            </a:r>
          </a:p>
          <a:p>
            <a:endParaRPr lang="uk-UA" b="1" i="0" u="sng" dirty="0">
              <a:solidFill>
                <a:srgbClr val="FF0000"/>
              </a:solidFill>
            </a:endParaRPr>
          </a:p>
        </p:txBody>
      </p:sp>
      <p:sp>
        <p:nvSpPr>
          <p:cNvPr id="4" name="Номер слайда 3"/>
          <p:cNvSpPr>
            <a:spLocks noGrp="1"/>
          </p:cNvSpPr>
          <p:nvPr>
            <p:ph type="sldNum" sz="quarter" idx="10"/>
          </p:nvPr>
        </p:nvSpPr>
        <p:spPr/>
        <p:txBody>
          <a:bodyPr/>
          <a:lstStyle/>
          <a:p>
            <a:fld id="{01C6E94A-D6CC-41A6-B513-845B72C5711D}" type="slidenum">
              <a:rPr lang="uk-UA" smtClean="0"/>
              <a:t>1</a:t>
            </a:fld>
            <a:endParaRPr lang="uk-UA"/>
          </a:p>
        </p:txBody>
      </p:sp>
    </p:spTree>
    <p:extLst>
      <p:ext uri="{BB962C8B-B14F-4D97-AF65-F5344CB8AC3E}">
        <p14:creationId xmlns:p14="http://schemas.microsoft.com/office/powerpoint/2010/main" val="16340229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uk-UA" b="1" dirty="0"/>
              <a:t>На</a:t>
            </a:r>
            <a:r>
              <a:rPr lang="uk-UA" b="1" baseline="0" dirty="0"/>
              <a:t> пустих слайдах розміщуєте найякісніші, </a:t>
            </a:r>
            <a:r>
              <a:rPr lang="uk-UA" b="1" baseline="0" dirty="0" err="1"/>
              <a:t>найуспішні</a:t>
            </a:r>
            <a:r>
              <a:rPr lang="uk-UA" b="1" baseline="0" dirty="0"/>
              <a:t>, найвдаліші, найінформативніші фотографії, які мають смислове навантаження</a:t>
            </a:r>
            <a:r>
              <a:rPr lang="uk-UA" baseline="0" dirty="0"/>
              <a:t>. Розмиті, з обрізаними головами чи тулубом не висвітлюємо. Не більше 2 фото на слайді, якщо буде більше, то вони будуть настільки маленькими, що слухачі/глядачі не побачать зображення. </a:t>
            </a:r>
          </a:p>
          <a:p>
            <a:endParaRPr lang="uk-UA" baseline="0" dirty="0"/>
          </a:p>
          <a:p>
            <a:endParaRPr lang="uk-UA" dirty="0"/>
          </a:p>
        </p:txBody>
      </p:sp>
      <p:sp>
        <p:nvSpPr>
          <p:cNvPr id="4" name="Номер слайда 3"/>
          <p:cNvSpPr>
            <a:spLocks noGrp="1"/>
          </p:cNvSpPr>
          <p:nvPr>
            <p:ph type="sldNum" sz="quarter" idx="10"/>
          </p:nvPr>
        </p:nvSpPr>
        <p:spPr/>
        <p:txBody>
          <a:bodyPr/>
          <a:lstStyle/>
          <a:p>
            <a:fld id="{01C6E94A-D6CC-41A6-B513-845B72C5711D}" type="slidenum">
              <a:rPr lang="uk-UA" smtClean="0"/>
              <a:t>3</a:t>
            </a:fld>
            <a:endParaRPr lang="uk-UA"/>
          </a:p>
        </p:txBody>
      </p:sp>
    </p:spTree>
    <p:extLst>
      <p:ext uri="{BB962C8B-B14F-4D97-AF65-F5344CB8AC3E}">
        <p14:creationId xmlns:p14="http://schemas.microsoft.com/office/powerpoint/2010/main" val="33148890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uk-UA" dirty="0"/>
              <a:t>Розглянути матеріалів. Це</a:t>
            </a:r>
            <a:r>
              <a:rPr lang="en-US" dirty="0"/>
              <a:t> </a:t>
            </a:r>
            <a:r>
              <a:rPr lang="uk-UA" dirty="0"/>
              <a:t>документи,</a:t>
            </a:r>
            <a:r>
              <a:rPr lang="uk-UA" baseline="0" dirty="0"/>
              <a:t> які прийнятті з ВП + розглянуті самостійно.  </a:t>
            </a:r>
          </a:p>
          <a:p>
            <a:r>
              <a:rPr lang="uk-UA" baseline="0" dirty="0"/>
              <a:t>Значення вказуються за минулий рік та поточний: 2019(кількість викликів)/2020(кількість викликів), 2019(кількість розглянутих матеріалів)/2020(кількість розглянутих матеріалів)</a:t>
            </a:r>
            <a:endParaRPr lang="uk-UA" dirty="0"/>
          </a:p>
        </p:txBody>
      </p:sp>
      <p:sp>
        <p:nvSpPr>
          <p:cNvPr id="4" name="Номер слайда 3"/>
          <p:cNvSpPr>
            <a:spLocks noGrp="1"/>
          </p:cNvSpPr>
          <p:nvPr>
            <p:ph type="sldNum" sz="quarter" idx="10"/>
          </p:nvPr>
        </p:nvSpPr>
        <p:spPr/>
        <p:txBody>
          <a:bodyPr/>
          <a:lstStyle/>
          <a:p>
            <a:fld id="{01C6E94A-D6CC-41A6-B513-845B72C5711D}" type="slidenum">
              <a:rPr lang="uk-UA" smtClean="0"/>
              <a:t>11</a:t>
            </a:fld>
            <a:endParaRPr lang="uk-UA"/>
          </a:p>
        </p:txBody>
      </p:sp>
    </p:spTree>
    <p:extLst>
      <p:ext uri="{BB962C8B-B14F-4D97-AF65-F5344CB8AC3E}">
        <p14:creationId xmlns:p14="http://schemas.microsoft.com/office/powerpoint/2010/main" val="38120562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uk-UA" dirty="0"/>
              <a:t>Пересічним</a:t>
            </a:r>
            <a:r>
              <a:rPr lang="uk-UA" baseline="0" dirty="0"/>
              <a:t> громадянам не відоме тлумачення ст. 44 КУпАП, і 177 не </a:t>
            </a:r>
            <a:r>
              <a:rPr lang="uk-UA" baseline="0" dirty="0" err="1"/>
              <a:t>відрізнять</a:t>
            </a:r>
            <a:r>
              <a:rPr lang="uk-UA" baseline="0" dirty="0"/>
              <a:t> від 178. Тому, </a:t>
            </a:r>
            <a:r>
              <a:rPr lang="uk-UA" b="1" baseline="0" dirty="0"/>
              <a:t>в усній промові уточнюєте, наприклад: «Ст. 44 Кодексу України про адміністративні правопорушення «Незаконне виробництво, придбання, зберігання, перевезення наркотичних засобів без мети збуту в невеликих розмірів» задокументовано 10 випадків.</a:t>
            </a:r>
            <a:endParaRPr lang="uk-UA" b="1" dirty="0"/>
          </a:p>
        </p:txBody>
      </p:sp>
      <p:sp>
        <p:nvSpPr>
          <p:cNvPr id="4" name="Номер слайда 3"/>
          <p:cNvSpPr>
            <a:spLocks noGrp="1"/>
          </p:cNvSpPr>
          <p:nvPr>
            <p:ph type="sldNum" sz="quarter" idx="10"/>
          </p:nvPr>
        </p:nvSpPr>
        <p:spPr/>
        <p:txBody>
          <a:bodyPr/>
          <a:lstStyle/>
          <a:p>
            <a:fld id="{01C6E94A-D6CC-41A6-B513-845B72C5711D}" type="slidenum">
              <a:rPr lang="uk-UA" smtClean="0"/>
              <a:t>12</a:t>
            </a:fld>
            <a:endParaRPr lang="uk-UA"/>
          </a:p>
        </p:txBody>
      </p:sp>
    </p:spTree>
    <p:extLst>
      <p:ext uri="{BB962C8B-B14F-4D97-AF65-F5344CB8AC3E}">
        <p14:creationId xmlns:p14="http://schemas.microsoft.com/office/powerpoint/2010/main" val="275555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uk-UA" dirty="0"/>
              <a:t>Пересічним</a:t>
            </a:r>
            <a:r>
              <a:rPr lang="uk-UA" baseline="0" dirty="0"/>
              <a:t> громадянам не відоме тлумачення ст. 44 КУпАП, і 177 не </a:t>
            </a:r>
            <a:r>
              <a:rPr lang="uk-UA" baseline="0" dirty="0" err="1"/>
              <a:t>відрізнять</a:t>
            </a:r>
            <a:r>
              <a:rPr lang="uk-UA" baseline="0" dirty="0"/>
              <a:t> від 178. Тому, </a:t>
            </a:r>
            <a:r>
              <a:rPr lang="uk-UA" b="1" baseline="0" dirty="0"/>
              <a:t>в усній промові уточнюєте, наприклад: «Ст. 44 Кодексу України про адміністративні правопорушення «Незаконне виробництво, придбання, зберігання, перевезення наркотичних засобів без мети збуту в невеликих розмірів» задокументовано 10 випадків.</a:t>
            </a:r>
            <a:endParaRPr lang="uk-UA" b="1" dirty="0"/>
          </a:p>
        </p:txBody>
      </p:sp>
      <p:sp>
        <p:nvSpPr>
          <p:cNvPr id="4" name="Номер слайда 3"/>
          <p:cNvSpPr>
            <a:spLocks noGrp="1"/>
          </p:cNvSpPr>
          <p:nvPr>
            <p:ph type="sldNum" sz="quarter" idx="10"/>
          </p:nvPr>
        </p:nvSpPr>
        <p:spPr/>
        <p:txBody>
          <a:bodyPr/>
          <a:lstStyle/>
          <a:p>
            <a:fld id="{01C6E94A-D6CC-41A6-B513-845B72C5711D}" type="slidenum">
              <a:rPr lang="uk-UA" smtClean="0"/>
              <a:t>13</a:t>
            </a:fld>
            <a:endParaRPr lang="uk-UA"/>
          </a:p>
        </p:txBody>
      </p:sp>
    </p:spTree>
    <p:extLst>
      <p:ext uri="{BB962C8B-B14F-4D97-AF65-F5344CB8AC3E}">
        <p14:creationId xmlns:p14="http://schemas.microsoft.com/office/powerpoint/2010/main" val="40282877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uk-UA" baseline="0" dirty="0"/>
              <a:t>Значення вказуються за минулий рік та поточний: 2019(кількість правопорушень)/2020(кількість правопорушень), наприклад: умисне вбивство 2/1</a:t>
            </a:r>
          </a:p>
        </p:txBody>
      </p:sp>
      <p:sp>
        <p:nvSpPr>
          <p:cNvPr id="4" name="Номер слайда 3"/>
          <p:cNvSpPr>
            <a:spLocks noGrp="1"/>
          </p:cNvSpPr>
          <p:nvPr>
            <p:ph type="sldNum" sz="quarter" idx="10"/>
          </p:nvPr>
        </p:nvSpPr>
        <p:spPr/>
        <p:txBody>
          <a:bodyPr/>
          <a:lstStyle/>
          <a:p>
            <a:fld id="{01C6E94A-D6CC-41A6-B513-845B72C5711D}" type="slidenum">
              <a:rPr lang="uk-UA" smtClean="0"/>
              <a:t>15</a:t>
            </a:fld>
            <a:endParaRPr lang="uk-UA"/>
          </a:p>
        </p:txBody>
      </p:sp>
    </p:spTree>
    <p:extLst>
      <p:ext uri="{BB962C8B-B14F-4D97-AF65-F5344CB8AC3E}">
        <p14:creationId xmlns:p14="http://schemas.microsoft.com/office/powerpoint/2010/main" val="33876802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endParaRPr lang="uk-UA"/>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endParaRPr lang="uk-UA"/>
          </a:p>
        </p:txBody>
      </p:sp>
      <p:sp>
        <p:nvSpPr>
          <p:cNvPr id="4" name="Дата 3"/>
          <p:cNvSpPr>
            <a:spLocks noGrp="1"/>
          </p:cNvSpPr>
          <p:nvPr>
            <p:ph type="dt" sz="half" idx="10"/>
          </p:nvPr>
        </p:nvSpPr>
        <p:spPr/>
        <p:txBody>
          <a:bodyPr/>
          <a:lstStyle/>
          <a:p>
            <a:fld id="{27063F98-9BFB-48F0-83B9-4EBBA86B68AB}" type="datetimeFigureOut">
              <a:rPr lang="uk-UA" smtClean="0"/>
              <a:t>24.01.2024</a:t>
            </a:fld>
            <a:endParaRPr lang="uk-UA"/>
          </a:p>
        </p:txBody>
      </p:sp>
      <p:sp>
        <p:nvSpPr>
          <p:cNvPr id="5" name="Нижний колонтитул 4"/>
          <p:cNvSpPr>
            <a:spLocks noGrp="1"/>
          </p:cNvSpPr>
          <p:nvPr>
            <p:ph type="ftr" sz="quarter" idx="11"/>
          </p:nvPr>
        </p:nvSpPr>
        <p:spPr/>
        <p:txBody>
          <a:bodyPr/>
          <a:lstStyle/>
          <a:p>
            <a:endParaRPr lang="uk-UA"/>
          </a:p>
        </p:txBody>
      </p:sp>
      <p:sp>
        <p:nvSpPr>
          <p:cNvPr id="6" name="Номер слайда 5"/>
          <p:cNvSpPr>
            <a:spLocks noGrp="1"/>
          </p:cNvSpPr>
          <p:nvPr>
            <p:ph type="sldNum" sz="quarter" idx="12"/>
          </p:nvPr>
        </p:nvSpPr>
        <p:spPr/>
        <p:txBody>
          <a:bodyPr/>
          <a:lstStyle/>
          <a:p>
            <a:fld id="{4EA817AF-ABCD-4CF0-8950-E01922773A3C}" type="slidenum">
              <a:rPr lang="uk-UA" smtClean="0"/>
              <a:t>‹#›</a:t>
            </a:fld>
            <a:endParaRPr lang="uk-UA"/>
          </a:p>
        </p:txBody>
      </p:sp>
    </p:spTree>
    <p:extLst>
      <p:ext uri="{BB962C8B-B14F-4D97-AF65-F5344CB8AC3E}">
        <p14:creationId xmlns:p14="http://schemas.microsoft.com/office/powerpoint/2010/main" val="27411710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endParaRPr lang="uk-UA"/>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uk-UA"/>
          </a:p>
        </p:txBody>
      </p:sp>
      <p:sp>
        <p:nvSpPr>
          <p:cNvPr id="4" name="Дата 3"/>
          <p:cNvSpPr>
            <a:spLocks noGrp="1"/>
          </p:cNvSpPr>
          <p:nvPr>
            <p:ph type="dt" sz="half" idx="10"/>
          </p:nvPr>
        </p:nvSpPr>
        <p:spPr/>
        <p:txBody>
          <a:bodyPr/>
          <a:lstStyle/>
          <a:p>
            <a:fld id="{27063F98-9BFB-48F0-83B9-4EBBA86B68AB}" type="datetimeFigureOut">
              <a:rPr lang="uk-UA" smtClean="0"/>
              <a:t>24.01.2024</a:t>
            </a:fld>
            <a:endParaRPr lang="uk-UA"/>
          </a:p>
        </p:txBody>
      </p:sp>
      <p:sp>
        <p:nvSpPr>
          <p:cNvPr id="5" name="Нижний колонтитул 4"/>
          <p:cNvSpPr>
            <a:spLocks noGrp="1"/>
          </p:cNvSpPr>
          <p:nvPr>
            <p:ph type="ftr" sz="quarter" idx="11"/>
          </p:nvPr>
        </p:nvSpPr>
        <p:spPr/>
        <p:txBody>
          <a:bodyPr/>
          <a:lstStyle/>
          <a:p>
            <a:endParaRPr lang="uk-UA"/>
          </a:p>
        </p:txBody>
      </p:sp>
      <p:sp>
        <p:nvSpPr>
          <p:cNvPr id="6" name="Номер слайда 5"/>
          <p:cNvSpPr>
            <a:spLocks noGrp="1"/>
          </p:cNvSpPr>
          <p:nvPr>
            <p:ph type="sldNum" sz="quarter" idx="12"/>
          </p:nvPr>
        </p:nvSpPr>
        <p:spPr/>
        <p:txBody>
          <a:bodyPr/>
          <a:lstStyle/>
          <a:p>
            <a:fld id="{4EA817AF-ABCD-4CF0-8950-E01922773A3C}" type="slidenum">
              <a:rPr lang="uk-UA" smtClean="0"/>
              <a:t>‹#›</a:t>
            </a:fld>
            <a:endParaRPr lang="uk-UA"/>
          </a:p>
        </p:txBody>
      </p:sp>
    </p:spTree>
    <p:extLst>
      <p:ext uri="{BB962C8B-B14F-4D97-AF65-F5344CB8AC3E}">
        <p14:creationId xmlns:p14="http://schemas.microsoft.com/office/powerpoint/2010/main" val="30887136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a:t>Образец заголовка</a:t>
            </a:r>
            <a:endParaRPr lang="uk-UA"/>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uk-UA"/>
          </a:p>
        </p:txBody>
      </p:sp>
      <p:sp>
        <p:nvSpPr>
          <p:cNvPr id="4" name="Дата 3"/>
          <p:cNvSpPr>
            <a:spLocks noGrp="1"/>
          </p:cNvSpPr>
          <p:nvPr>
            <p:ph type="dt" sz="half" idx="10"/>
          </p:nvPr>
        </p:nvSpPr>
        <p:spPr/>
        <p:txBody>
          <a:bodyPr/>
          <a:lstStyle/>
          <a:p>
            <a:fld id="{27063F98-9BFB-48F0-83B9-4EBBA86B68AB}" type="datetimeFigureOut">
              <a:rPr lang="uk-UA" smtClean="0"/>
              <a:t>24.01.2024</a:t>
            </a:fld>
            <a:endParaRPr lang="uk-UA"/>
          </a:p>
        </p:txBody>
      </p:sp>
      <p:sp>
        <p:nvSpPr>
          <p:cNvPr id="5" name="Нижний колонтитул 4"/>
          <p:cNvSpPr>
            <a:spLocks noGrp="1"/>
          </p:cNvSpPr>
          <p:nvPr>
            <p:ph type="ftr" sz="quarter" idx="11"/>
          </p:nvPr>
        </p:nvSpPr>
        <p:spPr/>
        <p:txBody>
          <a:bodyPr/>
          <a:lstStyle/>
          <a:p>
            <a:endParaRPr lang="uk-UA"/>
          </a:p>
        </p:txBody>
      </p:sp>
      <p:sp>
        <p:nvSpPr>
          <p:cNvPr id="6" name="Номер слайда 5"/>
          <p:cNvSpPr>
            <a:spLocks noGrp="1"/>
          </p:cNvSpPr>
          <p:nvPr>
            <p:ph type="sldNum" sz="quarter" idx="12"/>
          </p:nvPr>
        </p:nvSpPr>
        <p:spPr/>
        <p:txBody>
          <a:bodyPr/>
          <a:lstStyle/>
          <a:p>
            <a:fld id="{4EA817AF-ABCD-4CF0-8950-E01922773A3C}" type="slidenum">
              <a:rPr lang="uk-UA" smtClean="0"/>
              <a:t>‹#›</a:t>
            </a:fld>
            <a:endParaRPr lang="uk-UA"/>
          </a:p>
        </p:txBody>
      </p:sp>
    </p:spTree>
    <p:extLst>
      <p:ext uri="{BB962C8B-B14F-4D97-AF65-F5344CB8AC3E}">
        <p14:creationId xmlns:p14="http://schemas.microsoft.com/office/powerpoint/2010/main" val="11565199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endParaRPr lang="uk-UA"/>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uk-UA"/>
          </a:p>
        </p:txBody>
      </p:sp>
      <p:sp>
        <p:nvSpPr>
          <p:cNvPr id="4" name="Дата 3"/>
          <p:cNvSpPr>
            <a:spLocks noGrp="1"/>
          </p:cNvSpPr>
          <p:nvPr>
            <p:ph type="dt" sz="half" idx="10"/>
          </p:nvPr>
        </p:nvSpPr>
        <p:spPr/>
        <p:txBody>
          <a:bodyPr/>
          <a:lstStyle/>
          <a:p>
            <a:fld id="{27063F98-9BFB-48F0-83B9-4EBBA86B68AB}" type="datetimeFigureOut">
              <a:rPr lang="uk-UA" smtClean="0"/>
              <a:t>24.01.2024</a:t>
            </a:fld>
            <a:endParaRPr lang="uk-UA"/>
          </a:p>
        </p:txBody>
      </p:sp>
      <p:sp>
        <p:nvSpPr>
          <p:cNvPr id="5" name="Нижний колонтитул 4"/>
          <p:cNvSpPr>
            <a:spLocks noGrp="1"/>
          </p:cNvSpPr>
          <p:nvPr>
            <p:ph type="ftr" sz="quarter" idx="11"/>
          </p:nvPr>
        </p:nvSpPr>
        <p:spPr/>
        <p:txBody>
          <a:bodyPr/>
          <a:lstStyle/>
          <a:p>
            <a:endParaRPr lang="uk-UA"/>
          </a:p>
        </p:txBody>
      </p:sp>
      <p:sp>
        <p:nvSpPr>
          <p:cNvPr id="6" name="Номер слайда 5"/>
          <p:cNvSpPr>
            <a:spLocks noGrp="1"/>
          </p:cNvSpPr>
          <p:nvPr>
            <p:ph type="sldNum" sz="quarter" idx="12"/>
          </p:nvPr>
        </p:nvSpPr>
        <p:spPr/>
        <p:txBody>
          <a:bodyPr/>
          <a:lstStyle/>
          <a:p>
            <a:fld id="{4EA817AF-ABCD-4CF0-8950-E01922773A3C}" type="slidenum">
              <a:rPr lang="uk-UA" smtClean="0"/>
              <a:t>‹#›</a:t>
            </a:fld>
            <a:endParaRPr lang="uk-UA"/>
          </a:p>
        </p:txBody>
      </p:sp>
    </p:spTree>
    <p:extLst>
      <p:ext uri="{BB962C8B-B14F-4D97-AF65-F5344CB8AC3E}">
        <p14:creationId xmlns:p14="http://schemas.microsoft.com/office/powerpoint/2010/main" val="22107843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endParaRPr lang="uk-UA"/>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27063F98-9BFB-48F0-83B9-4EBBA86B68AB}" type="datetimeFigureOut">
              <a:rPr lang="uk-UA" smtClean="0"/>
              <a:t>24.01.2024</a:t>
            </a:fld>
            <a:endParaRPr lang="uk-UA"/>
          </a:p>
        </p:txBody>
      </p:sp>
      <p:sp>
        <p:nvSpPr>
          <p:cNvPr id="5" name="Нижний колонтитул 4"/>
          <p:cNvSpPr>
            <a:spLocks noGrp="1"/>
          </p:cNvSpPr>
          <p:nvPr>
            <p:ph type="ftr" sz="quarter" idx="11"/>
          </p:nvPr>
        </p:nvSpPr>
        <p:spPr/>
        <p:txBody>
          <a:bodyPr/>
          <a:lstStyle/>
          <a:p>
            <a:endParaRPr lang="uk-UA"/>
          </a:p>
        </p:txBody>
      </p:sp>
      <p:sp>
        <p:nvSpPr>
          <p:cNvPr id="6" name="Номер слайда 5"/>
          <p:cNvSpPr>
            <a:spLocks noGrp="1"/>
          </p:cNvSpPr>
          <p:nvPr>
            <p:ph type="sldNum" sz="quarter" idx="12"/>
          </p:nvPr>
        </p:nvSpPr>
        <p:spPr/>
        <p:txBody>
          <a:bodyPr/>
          <a:lstStyle/>
          <a:p>
            <a:fld id="{4EA817AF-ABCD-4CF0-8950-E01922773A3C}" type="slidenum">
              <a:rPr lang="uk-UA" smtClean="0"/>
              <a:t>‹#›</a:t>
            </a:fld>
            <a:endParaRPr lang="uk-UA"/>
          </a:p>
        </p:txBody>
      </p:sp>
    </p:spTree>
    <p:extLst>
      <p:ext uri="{BB962C8B-B14F-4D97-AF65-F5344CB8AC3E}">
        <p14:creationId xmlns:p14="http://schemas.microsoft.com/office/powerpoint/2010/main" val="7375911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endParaRPr lang="uk-UA"/>
          </a:p>
        </p:txBody>
      </p:sp>
      <p:sp>
        <p:nvSpPr>
          <p:cNvPr id="3" name="Объект 2"/>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uk-UA"/>
          </a:p>
        </p:txBody>
      </p:sp>
      <p:sp>
        <p:nvSpPr>
          <p:cNvPr id="4" name="Объект 3"/>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uk-UA"/>
          </a:p>
        </p:txBody>
      </p:sp>
      <p:sp>
        <p:nvSpPr>
          <p:cNvPr id="5" name="Дата 4"/>
          <p:cNvSpPr>
            <a:spLocks noGrp="1"/>
          </p:cNvSpPr>
          <p:nvPr>
            <p:ph type="dt" sz="half" idx="10"/>
          </p:nvPr>
        </p:nvSpPr>
        <p:spPr/>
        <p:txBody>
          <a:bodyPr/>
          <a:lstStyle/>
          <a:p>
            <a:fld id="{27063F98-9BFB-48F0-83B9-4EBBA86B68AB}" type="datetimeFigureOut">
              <a:rPr lang="uk-UA" smtClean="0"/>
              <a:t>24.01.2024</a:t>
            </a:fld>
            <a:endParaRPr lang="uk-UA"/>
          </a:p>
        </p:txBody>
      </p:sp>
      <p:sp>
        <p:nvSpPr>
          <p:cNvPr id="6" name="Нижний колонтитул 5"/>
          <p:cNvSpPr>
            <a:spLocks noGrp="1"/>
          </p:cNvSpPr>
          <p:nvPr>
            <p:ph type="ftr" sz="quarter" idx="11"/>
          </p:nvPr>
        </p:nvSpPr>
        <p:spPr/>
        <p:txBody>
          <a:bodyPr/>
          <a:lstStyle/>
          <a:p>
            <a:endParaRPr lang="uk-UA"/>
          </a:p>
        </p:txBody>
      </p:sp>
      <p:sp>
        <p:nvSpPr>
          <p:cNvPr id="7" name="Номер слайда 6"/>
          <p:cNvSpPr>
            <a:spLocks noGrp="1"/>
          </p:cNvSpPr>
          <p:nvPr>
            <p:ph type="sldNum" sz="quarter" idx="12"/>
          </p:nvPr>
        </p:nvSpPr>
        <p:spPr/>
        <p:txBody>
          <a:bodyPr/>
          <a:lstStyle/>
          <a:p>
            <a:fld id="{4EA817AF-ABCD-4CF0-8950-E01922773A3C}" type="slidenum">
              <a:rPr lang="uk-UA" smtClean="0"/>
              <a:t>‹#›</a:t>
            </a:fld>
            <a:endParaRPr lang="uk-UA"/>
          </a:p>
        </p:txBody>
      </p:sp>
    </p:spTree>
    <p:extLst>
      <p:ext uri="{BB962C8B-B14F-4D97-AF65-F5344CB8AC3E}">
        <p14:creationId xmlns:p14="http://schemas.microsoft.com/office/powerpoint/2010/main" val="29547998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a:t>Образец заголовка</a:t>
            </a:r>
            <a:endParaRPr lang="uk-UA"/>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uk-UA"/>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uk-UA"/>
          </a:p>
        </p:txBody>
      </p:sp>
      <p:sp>
        <p:nvSpPr>
          <p:cNvPr id="7" name="Дата 6"/>
          <p:cNvSpPr>
            <a:spLocks noGrp="1"/>
          </p:cNvSpPr>
          <p:nvPr>
            <p:ph type="dt" sz="half" idx="10"/>
          </p:nvPr>
        </p:nvSpPr>
        <p:spPr/>
        <p:txBody>
          <a:bodyPr/>
          <a:lstStyle/>
          <a:p>
            <a:fld id="{27063F98-9BFB-48F0-83B9-4EBBA86B68AB}" type="datetimeFigureOut">
              <a:rPr lang="uk-UA" smtClean="0"/>
              <a:t>24.01.2024</a:t>
            </a:fld>
            <a:endParaRPr lang="uk-UA"/>
          </a:p>
        </p:txBody>
      </p:sp>
      <p:sp>
        <p:nvSpPr>
          <p:cNvPr id="8" name="Нижний колонтитул 7"/>
          <p:cNvSpPr>
            <a:spLocks noGrp="1"/>
          </p:cNvSpPr>
          <p:nvPr>
            <p:ph type="ftr" sz="quarter" idx="11"/>
          </p:nvPr>
        </p:nvSpPr>
        <p:spPr/>
        <p:txBody>
          <a:bodyPr/>
          <a:lstStyle/>
          <a:p>
            <a:endParaRPr lang="uk-UA"/>
          </a:p>
        </p:txBody>
      </p:sp>
      <p:sp>
        <p:nvSpPr>
          <p:cNvPr id="9" name="Номер слайда 8"/>
          <p:cNvSpPr>
            <a:spLocks noGrp="1"/>
          </p:cNvSpPr>
          <p:nvPr>
            <p:ph type="sldNum" sz="quarter" idx="12"/>
          </p:nvPr>
        </p:nvSpPr>
        <p:spPr/>
        <p:txBody>
          <a:bodyPr/>
          <a:lstStyle/>
          <a:p>
            <a:fld id="{4EA817AF-ABCD-4CF0-8950-E01922773A3C}" type="slidenum">
              <a:rPr lang="uk-UA" smtClean="0"/>
              <a:t>‹#›</a:t>
            </a:fld>
            <a:endParaRPr lang="uk-UA"/>
          </a:p>
        </p:txBody>
      </p:sp>
    </p:spTree>
    <p:extLst>
      <p:ext uri="{BB962C8B-B14F-4D97-AF65-F5344CB8AC3E}">
        <p14:creationId xmlns:p14="http://schemas.microsoft.com/office/powerpoint/2010/main" val="32072656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endParaRPr lang="uk-UA"/>
          </a:p>
        </p:txBody>
      </p:sp>
      <p:sp>
        <p:nvSpPr>
          <p:cNvPr id="3" name="Дата 2"/>
          <p:cNvSpPr>
            <a:spLocks noGrp="1"/>
          </p:cNvSpPr>
          <p:nvPr>
            <p:ph type="dt" sz="half" idx="10"/>
          </p:nvPr>
        </p:nvSpPr>
        <p:spPr/>
        <p:txBody>
          <a:bodyPr/>
          <a:lstStyle/>
          <a:p>
            <a:fld id="{27063F98-9BFB-48F0-83B9-4EBBA86B68AB}" type="datetimeFigureOut">
              <a:rPr lang="uk-UA" smtClean="0"/>
              <a:t>24.01.2024</a:t>
            </a:fld>
            <a:endParaRPr lang="uk-UA"/>
          </a:p>
        </p:txBody>
      </p:sp>
      <p:sp>
        <p:nvSpPr>
          <p:cNvPr id="4" name="Нижний колонтитул 3"/>
          <p:cNvSpPr>
            <a:spLocks noGrp="1"/>
          </p:cNvSpPr>
          <p:nvPr>
            <p:ph type="ftr" sz="quarter" idx="11"/>
          </p:nvPr>
        </p:nvSpPr>
        <p:spPr/>
        <p:txBody>
          <a:bodyPr/>
          <a:lstStyle/>
          <a:p>
            <a:endParaRPr lang="uk-UA"/>
          </a:p>
        </p:txBody>
      </p:sp>
      <p:sp>
        <p:nvSpPr>
          <p:cNvPr id="5" name="Номер слайда 4"/>
          <p:cNvSpPr>
            <a:spLocks noGrp="1"/>
          </p:cNvSpPr>
          <p:nvPr>
            <p:ph type="sldNum" sz="quarter" idx="12"/>
          </p:nvPr>
        </p:nvSpPr>
        <p:spPr/>
        <p:txBody>
          <a:bodyPr/>
          <a:lstStyle/>
          <a:p>
            <a:fld id="{4EA817AF-ABCD-4CF0-8950-E01922773A3C}" type="slidenum">
              <a:rPr lang="uk-UA" smtClean="0"/>
              <a:t>‹#›</a:t>
            </a:fld>
            <a:endParaRPr lang="uk-UA"/>
          </a:p>
        </p:txBody>
      </p:sp>
    </p:spTree>
    <p:extLst>
      <p:ext uri="{BB962C8B-B14F-4D97-AF65-F5344CB8AC3E}">
        <p14:creationId xmlns:p14="http://schemas.microsoft.com/office/powerpoint/2010/main" val="15155058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27063F98-9BFB-48F0-83B9-4EBBA86B68AB}" type="datetimeFigureOut">
              <a:rPr lang="uk-UA" smtClean="0"/>
              <a:t>24.01.2024</a:t>
            </a:fld>
            <a:endParaRPr lang="uk-UA"/>
          </a:p>
        </p:txBody>
      </p:sp>
      <p:sp>
        <p:nvSpPr>
          <p:cNvPr id="3" name="Нижний колонтитул 2"/>
          <p:cNvSpPr>
            <a:spLocks noGrp="1"/>
          </p:cNvSpPr>
          <p:nvPr>
            <p:ph type="ftr" sz="quarter" idx="11"/>
          </p:nvPr>
        </p:nvSpPr>
        <p:spPr/>
        <p:txBody>
          <a:bodyPr/>
          <a:lstStyle/>
          <a:p>
            <a:endParaRPr lang="uk-UA"/>
          </a:p>
        </p:txBody>
      </p:sp>
      <p:sp>
        <p:nvSpPr>
          <p:cNvPr id="4" name="Номер слайда 3"/>
          <p:cNvSpPr>
            <a:spLocks noGrp="1"/>
          </p:cNvSpPr>
          <p:nvPr>
            <p:ph type="sldNum" sz="quarter" idx="12"/>
          </p:nvPr>
        </p:nvSpPr>
        <p:spPr/>
        <p:txBody>
          <a:bodyPr/>
          <a:lstStyle/>
          <a:p>
            <a:fld id="{4EA817AF-ABCD-4CF0-8950-E01922773A3C}" type="slidenum">
              <a:rPr lang="uk-UA" smtClean="0"/>
              <a:t>‹#›</a:t>
            </a:fld>
            <a:endParaRPr lang="uk-UA"/>
          </a:p>
        </p:txBody>
      </p:sp>
    </p:spTree>
    <p:extLst>
      <p:ext uri="{BB962C8B-B14F-4D97-AF65-F5344CB8AC3E}">
        <p14:creationId xmlns:p14="http://schemas.microsoft.com/office/powerpoint/2010/main" val="29685733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endParaRPr lang="uk-UA"/>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uk-UA"/>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p>
            <a:fld id="{27063F98-9BFB-48F0-83B9-4EBBA86B68AB}" type="datetimeFigureOut">
              <a:rPr lang="uk-UA" smtClean="0"/>
              <a:t>24.01.2024</a:t>
            </a:fld>
            <a:endParaRPr lang="uk-UA"/>
          </a:p>
        </p:txBody>
      </p:sp>
      <p:sp>
        <p:nvSpPr>
          <p:cNvPr id="6" name="Нижний колонтитул 5"/>
          <p:cNvSpPr>
            <a:spLocks noGrp="1"/>
          </p:cNvSpPr>
          <p:nvPr>
            <p:ph type="ftr" sz="quarter" idx="11"/>
          </p:nvPr>
        </p:nvSpPr>
        <p:spPr/>
        <p:txBody>
          <a:bodyPr/>
          <a:lstStyle/>
          <a:p>
            <a:endParaRPr lang="uk-UA"/>
          </a:p>
        </p:txBody>
      </p:sp>
      <p:sp>
        <p:nvSpPr>
          <p:cNvPr id="7" name="Номер слайда 6"/>
          <p:cNvSpPr>
            <a:spLocks noGrp="1"/>
          </p:cNvSpPr>
          <p:nvPr>
            <p:ph type="sldNum" sz="quarter" idx="12"/>
          </p:nvPr>
        </p:nvSpPr>
        <p:spPr/>
        <p:txBody>
          <a:bodyPr/>
          <a:lstStyle/>
          <a:p>
            <a:fld id="{4EA817AF-ABCD-4CF0-8950-E01922773A3C}" type="slidenum">
              <a:rPr lang="uk-UA" smtClean="0"/>
              <a:t>‹#›</a:t>
            </a:fld>
            <a:endParaRPr lang="uk-UA"/>
          </a:p>
        </p:txBody>
      </p:sp>
    </p:spTree>
    <p:extLst>
      <p:ext uri="{BB962C8B-B14F-4D97-AF65-F5344CB8AC3E}">
        <p14:creationId xmlns:p14="http://schemas.microsoft.com/office/powerpoint/2010/main" val="5179737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endParaRPr lang="uk-UA"/>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uk-UA"/>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p>
            <a:fld id="{27063F98-9BFB-48F0-83B9-4EBBA86B68AB}" type="datetimeFigureOut">
              <a:rPr lang="uk-UA" smtClean="0"/>
              <a:t>24.01.2024</a:t>
            </a:fld>
            <a:endParaRPr lang="uk-UA"/>
          </a:p>
        </p:txBody>
      </p:sp>
      <p:sp>
        <p:nvSpPr>
          <p:cNvPr id="6" name="Нижний колонтитул 5"/>
          <p:cNvSpPr>
            <a:spLocks noGrp="1"/>
          </p:cNvSpPr>
          <p:nvPr>
            <p:ph type="ftr" sz="quarter" idx="11"/>
          </p:nvPr>
        </p:nvSpPr>
        <p:spPr/>
        <p:txBody>
          <a:bodyPr/>
          <a:lstStyle/>
          <a:p>
            <a:endParaRPr lang="uk-UA"/>
          </a:p>
        </p:txBody>
      </p:sp>
      <p:sp>
        <p:nvSpPr>
          <p:cNvPr id="7" name="Номер слайда 6"/>
          <p:cNvSpPr>
            <a:spLocks noGrp="1"/>
          </p:cNvSpPr>
          <p:nvPr>
            <p:ph type="sldNum" sz="quarter" idx="12"/>
          </p:nvPr>
        </p:nvSpPr>
        <p:spPr/>
        <p:txBody>
          <a:bodyPr/>
          <a:lstStyle/>
          <a:p>
            <a:fld id="{4EA817AF-ABCD-4CF0-8950-E01922773A3C}" type="slidenum">
              <a:rPr lang="uk-UA" smtClean="0"/>
              <a:t>‹#›</a:t>
            </a:fld>
            <a:endParaRPr lang="uk-UA"/>
          </a:p>
        </p:txBody>
      </p:sp>
    </p:spTree>
    <p:extLst>
      <p:ext uri="{BB962C8B-B14F-4D97-AF65-F5344CB8AC3E}">
        <p14:creationId xmlns:p14="http://schemas.microsoft.com/office/powerpoint/2010/main" val="38966188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endParaRPr lang="uk-UA"/>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uk-UA"/>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7063F98-9BFB-48F0-83B9-4EBBA86B68AB}" type="datetimeFigureOut">
              <a:rPr lang="uk-UA" smtClean="0"/>
              <a:t>24.01.2024</a:t>
            </a:fld>
            <a:endParaRPr lang="uk-UA"/>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uk-UA"/>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EA817AF-ABCD-4CF0-8950-E01922773A3C}" type="slidenum">
              <a:rPr lang="uk-UA" smtClean="0"/>
              <a:t>‹#›</a:t>
            </a:fld>
            <a:endParaRPr lang="uk-UA"/>
          </a:p>
        </p:txBody>
      </p:sp>
    </p:spTree>
    <p:extLst>
      <p:ext uri="{BB962C8B-B14F-4D97-AF65-F5344CB8AC3E}">
        <p14:creationId xmlns:p14="http://schemas.microsoft.com/office/powerpoint/2010/main" val="25384663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uk-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27.jpg"/><Relationship Id="rId4" Type="http://schemas.openxmlformats.org/officeDocument/2006/relationships/image" Target="../media/image26.emf"/></Relationships>
</file>

<file path=ppt/slides/_rels/slide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28.jpeg"/><Relationship Id="rId4" Type="http://schemas.openxmlformats.org/officeDocument/2006/relationships/image" Target="../media/image26.emf"/></Relationships>
</file>

<file path=ppt/slides/_rels/slide1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30.jpeg"/></Relationships>
</file>

<file path=ppt/slides/_rels/slide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jpeg"/><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8.jpg"/><Relationship Id="rId1" Type="http://schemas.openxmlformats.org/officeDocument/2006/relationships/slideLayout" Target="../slideLayouts/slideLayout2.xml"/><Relationship Id="rId6" Type="http://schemas.openxmlformats.org/officeDocument/2006/relationships/image" Target="../media/image41.jpeg"/><Relationship Id="rId5" Type="http://schemas.openxmlformats.org/officeDocument/2006/relationships/image" Target="../media/image40.jpg"/><Relationship Id="rId4" Type="http://schemas.openxmlformats.org/officeDocument/2006/relationships/image" Target="../media/image39.jpeg"/></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jpeg"/><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2.jpeg"/><Relationship Id="rId1" Type="http://schemas.openxmlformats.org/officeDocument/2006/relationships/slideLayout" Target="../slideLayouts/slideLayout7.xml"/><Relationship Id="rId5" Type="http://schemas.openxmlformats.org/officeDocument/2006/relationships/image" Target="../media/image15.jpeg"/><Relationship Id="rId4" Type="http://schemas.openxmlformats.org/officeDocument/2006/relationships/image" Target="../media/image14.jpeg"/></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17.jpeg"/></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2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4208"/>
            <a:ext cx="12252960" cy="6892208"/>
          </a:xfrm>
          <a:prstGeom prst="rect">
            <a:avLst/>
          </a:prstGeom>
        </p:spPr>
      </p:pic>
      <p:sp>
        <p:nvSpPr>
          <p:cNvPr id="3" name="TextBox 2"/>
          <p:cNvSpPr txBox="1"/>
          <p:nvPr/>
        </p:nvSpPr>
        <p:spPr>
          <a:xfrm>
            <a:off x="2498891" y="3441614"/>
            <a:ext cx="7255191" cy="2031325"/>
          </a:xfrm>
          <a:prstGeom prst="rect">
            <a:avLst/>
          </a:prstGeom>
          <a:noFill/>
        </p:spPr>
        <p:txBody>
          <a:bodyPr wrap="none" rtlCol="0">
            <a:spAutoFit/>
          </a:bodyPr>
          <a:lstStyle/>
          <a:p>
            <a:pPr algn="ctr">
              <a:lnSpc>
                <a:spcPct val="150000"/>
              </a:lnSpc>
            </a:pPr>
            <a:r>
              <a:rPr lang="uk-UA" sz="2800" dirty="0">
                <a:solidFill>
                  <a:srgbClr val="182947"/>
                </a:solidFill>
                <a:latin typeface="Proxima Nova Rg" panose="02000506030000020004" pitchFamily="2" charset="0"/>
              </a:rPr>
              <a:t>З В І Т</a:t>
            </a:r>
          </a:p>
          <a:p>
            <a:pPr algn="ctr">
              <a:lnSpc>
                <a:spcPct val="150000"/>
              </a:lnSpc>
            </a:pPr>
            <a:r>
              <a:rPr lang="uk-UA" sz="2800" dirty="0">
                <a:solidFill>
                  <a:srgbClr val="182947"/>
                </a:solidFill>
                <a:latin typeface="Proxima Nova Rg" panose="02000506030000020004" pitchFamily="2" charset="0"/>
              </a:rPr>
              <a:t>ПОЛІЦЕЙСЬКИХ ОФІЦЕРІВ ГРОМАДИ</a:t>
            </a:r>
          </a:p>
          <a:p>
            <a:pPr algn="ctr">
              <a:lnSpc>
                <a:spcPct val="150000"/>
              </a:lnSpc>
            </a:pPr>
            <a:r>
              <a:rPr lang="uk-UA" sz="2800" dirty="0">
                <a:solidFill>
                  <a:srgbClr val="182947"/>
                </a:solidFill>
                <a:latin typeface="Proxima Nova Rg" panose="02000506030000020004" pitchFamily="2" charset="0"/>
              </a:rPr>
              <a:t>Здолбунівської територіальної </a:t>
            </a:r>
            <a:r>
              <a:rPr lang="uk-UA" sz="2800" dirty="0" smtClean="0">
                <a:solidFill>
                  <a:srgbClr val="182947"/>
                </a:solidFill>
                <a:latin typeface="Proxima Nova Rg" panose="02000506030000020004" pitchFamily="2" charset="0"/>
              </a:rPr>
              <a:t>громади за 2023 рік</a:t>
            </a:r>
            <a:endParaRPr lang="uk-UA" sz="2800" dirty="0">
              <a:solidFill>
                <a:srgbClr val="182947"/>
              </a:solidFill>
              <a:latin typeface="Proxima Nova Rg" panose="02000506030000020004" pitchFamily="2" charset="0"/>
            </a:endParaRPr>
          </a:p>
        </p:txBody>
      </p:sp>
      <p:cxnSp>
        <p:nvCxnSpPr>
          <p:cNvPr id="6" name="Прямая соединительная линия 5"/>
          <p:cNvCxnSpPr/>
          <p:nvPr/>
        </p:nvCxnSpPr>
        <p:spPr>
          <a:xfrm>
            <a:off x="231354" y="1916935"/>
            <a:ext cx="4583017" cy="11017"/>
          </a:xfrm>
          <a:prstGeom prst="line">
            <a:avLst/>
          </a:prstGeom>
          <a:ln w="19050"/>
        </p:spPr>
        <p:style>
          <a:lnRef idx="1">
            <a:schemeClr val="accent4"/>
          </a:lnRef>
          <a:fillRef idx="0">
            <a:schemeClr val="accent4"/>
          </a:fillRef>
          <a:effectRef idx="0">
            <a:schemeClr val="accent4"/>
          </a:effectRef>
          <a:fontRef idx="minor">
            <a:schemeClr val="tx1"/>
          </a:fontRef>
        </p:style>
      </p:cxnSp>
      <p:cxnSp>
        <p:nvCxnSpPr>
          <p:cNvPr id="7" name="Прямая соединительная линия 6"/>
          <p:cNvCxnSpPr/>
          <p:nvPr/>
        </p:nvCxnSpPr>
        <p:spPr>
          <a:xfrm>
            <a:off x="7346414" y="1927952"/>
            <a:ext cx="4583017" cy="11017"/>
          </a:xfrm>
          <a:prstGeom prst="line">
            <a:avLst/>
          </a:prstGeom>
          <a:ln w="19050"/>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46267041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a:p>
        </p:txBody>
      </p:sp>
      <p:sp>
        <p:nvSpPr>
          <p:cNvPr id="3" name="Подзаголовок 2"/>
          <p:cNvSpPr>
            <a:spLocks noGrp="1"/>
          </p:cNvSpPr>
          <p:nvPr>
            <p:ph type="subTitle" idx="1"/>
          </p:nvPr>
        </p:nvSpPr>
        <p:spPr/>
        <p:txBody>
          <a:bodyPr/>
          <a:lstStyle/>
          <a:p>
            <a:endParaRPr lang="ru-RU"/>
          </a:p>
        </p:txBody>
      </p:sp>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40"/>
            <a:ext cx="12192073" cy="6857960"/>
          </a:xfrm>
          <a:prstGeom prst="rect">
            <a:avLst/>
          </a:prstGeom>
        </p:spPr>
      </p:pic>
      <p:sp>
        <p:nvSpPr>
          <p:cNvPr id="5" name="TextBox 4"/>
          <p:cNvSpPr txBox="1"/>
          <p:nvPr/>
        </p:nvSpPr>
        <p:spPr>
          <a:xfrm>
            <a:off x="1742891" y="636128"/>
            <a:ext cx="8139046" cy="523220"/>
          </a:xfrm>
          <a:prstGeom prst="rect">
            <a:avLst/>
          </a:prstGeom>
          <a:noFill/>
        </p:spPr>
        <p:txBody>
          <a:bodyPr wrap="square" rtlCol="0">
            <a:spAutoFit/>
          </a:bodyPr>
          <a:lstStyle/>
          <a:p>
            <a:pPr algn="ctr"/>
            <a:r>
              <a:rPr lang="uk-UA" sz="2800" dirty="0">
                <a:solidFill>
                  <a:schemeClr val="bg1"/>
                </a:solidFill>
                <a:latin typeface="Proxima Nova Rg" panose="02000506030000020004" pitchFamily="2" charset="0"/>
              </a:rPr>
              <a:t>Охорона громадського порядку</a:t>
            </a:r>
          </a:p>
        </p:txBody>
      </p:sp>
      <p:pic>
        <p:nvPicPr>
          <p:cNvPr id="7" name="Рисунок 6"/>
          <p:cNvPicPr>
            <a:picLocks noChangeAspect="1"/>
          </p:cNvPicPr>
          <p:nvPr/>
        </p:nvPicPr>
        <p:blipFill>
          <a:blip r:embed="rId3"/>
          <a:stretch>
            <a:fillRect/>
          </a:stretch>
        </p:blipFill>
        <p:spPr>
          <a:xfrm>
            <a:off x="8145518" y="1815472"/>
            <a:ext cx="2835639" cy="5034145"/>
          </a:xfrm>
          <a:prstGeom prst="rect">
            <a:avLst/>
          </a:prstGeom>
        </p:spPr>
      </p:pic>
      <p:pic>
        <p:nvPicPr>
          <p:cNvPr id="8" name="Рисунок 7"/>
          <p:cNvPicPr>
            <a:picLocks noChangeAspect="1"/>
          </p:cNvPicPr>
          <p:nvPr/>
        </p:nvPicPr>
        <p:blipFill>
          <a:blip r:embed="rId4"/>
          <a:stretch>
            <a:fillRect/>
          </a:stretch>
        </p:blipFill>
        <p:spPr>
          <a:xfrm>
            <a:off x="1070562" y="1795436"/>
            <a:ext cx="6004394" cy="4964745"/>
          </a:xfrm>
          <a:prstGeom prst="rect">
            <a:avLst/>
          </a:prstGeom>
        </p:spPr>
      </p:pic>
    </p:spTree>
    <p:extLst>
      <p:ext uri="{BB962C8B-B14F-4D97-AF65-F5344CB8AC3E}">
        <p14:creationId xmlns:p14="http://schemas.microsoft.com/office/powerpoint/2010/main" val="133337806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1" cy="6857960"/>
          </a:xfrm>
          <a:prstGeom prst="rect">
            <a:avLst/>
          </a:prstGeom>
        </p:spPr>
      </p:pic>
      <p:pic>
        <p:nvPicPr>
          <p:cNvPr id="4" name="Рисунок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58822" y="2286000"/>
            <a:ext cx="629510" cy="629510"/>
          </a:xfrm>
          <a:prstGeom prst="rect">
            <a:avLst/>
          </a:prstGeom>
        </p:spPr>
      </p:pic>
      <p:pic>
        <p:nvPicPr>
          <p:cNvPr id="5" name="Рисунок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74270" y="2286000"/>
            <a:ext cx="608740" cy="608740"/>
          </a:xfrm>
          <a:prstGeom prst="rect">
            <a:avLst/>
          </a:prstGeom>
        </p:spPr>
      </p:pic>
      <p:sp>
        <p:nvSpPr>
          <p:cNvPr id="6" name="TextBox 5"/>
          <p:cNvSpPr txBox="1"/>
          <p:nvPr/>
        </p:nvSpPr>
        <p:spPr>
          <a:xfrm>
            <a:off x="1212518" y="3156924"/>
            <a:ext cx="3673121" cy="954107"/>
          </a:xfrm>
          <a:prstGeom prst="rect">
            <a:avLst/>
          </a:prstGeom>
          <a:noFill/>
        </p:spPr>
        <p:txBody>
          <a:bodyPr wrap="none" rtlCol="0">
            <a:spAutoFit/>
          </a:bodyPr>
          <a:lstStyle/>
          <a:p>
            <a:pPr algn="ctr"/>
            <a:r>
              <a:rPr lang="uk-UA" sz="2800" dirty="0">
                <a:solidFill>
                  <a:srgbClr val="182947"/>
                </a:solidFill>
                <a:latin typeface="Proxima Nova Lt" panose="02000506030000020004" pitchFamily="2" charset="0"/>
              </a:rPr>
              <a:t>Надійшло звернень </a:t>
            </a:r>
          </a:p>
          <a:p>
            <a:pPr algn="ctr"/>
            <a:r>
              <a:rPr lang="uk-UA" sz="2800" dirty="0">
                <a:solidFill>
                  <a:srgbClr val="182947"/>
                </a:solidFill>
                <a:latin typeface="Proxima Nova Lt" panose="02000506030000020004" pitchFamily="2" charset="0"/>
              </a:rPr>
              <a:t>громадян на лінію 102</a:t>
            </a:r>
          </a:p>
        </p:txBody>
      </p:sp>
      <p:sp>
        <p:nvSpPr>
          <p:cNvPr id="7" name="TextBox 6"/>
          <p:cNvSpPr txBox="1"/>
          <p:nvPr/>
        </p:nvSpPr>
        <p:spPr>
          <a:xfrm>
            <a:off x="7164131" y="2991829"/>
            <a:ext cx="3959738" cy="523220"/>
          </a:xfrm>
          <a:prstGeom prst="rect">
            <a:avLst/>
          </a:prstGeom>
          <a:noFill/>
        </p:spPr>
        <p:txBody>
          <a:bodyPr wrap="none" rtlCol="0">
            <a:spAutoFit/>
          </a:bodyPr>
          <a:lstStyle/>
          <a:p>
            <a:r>
              <a:rPr lang="uk-UA" sz="2800" dirty="0">
                <a:solidFill>
                  <a:srgbClr val="182947"/>
                </a:solidFill>
                <a:latin typeface="Proxima Nova Lt" panose="02000506030000020004" pitchFamily="2" charset="0"/>
              </a:rPr>
              <a:t>Розглянуто матеріалів</a:t>
            </a:r>
          </a:p>
        </p:txBody>
      </p:sp>
      <p:sp>
        <p:nvSpPr>
          <p:cNvPr id="8" name="TextBox 7"/>
          <p:cNvSpPr txBox="1"/>
          <p:nvPr/>
        </p:nvSpPr>
        <p:spPr>
          <a:xfrm>
            <a:off x="1879814" y="4175116"/>
            <a:ext cx="1755609" cy="1015663"/>
          </a:xfrm>
          <a:prstGeom prst="rect">
            <a:avLst/>
          </a:prstGeom>
          <a:noFill/>
        </p:spPr>
        <p:txBody>
          <a:bodyPr wrap="none" rtlCol="0">
            <a:spAutoFit/>
          </a:bodyPr>
          <a:lstStyle/>
          <a:p>
            <a:r>
              <a:rPr lang="uk-UA" sz="6000" dirty="0" smtClean="0">
                <a:solidFill>
                  <a:srgbClr val="182947"/>
                </a:solidFill>
                <a:latin typeface="Proxima Nova Rg" panose="02000506030000020004" pitchFamily="2" charset="0"/>
              </a:rPr>
              <a:t>1254</a:t>
            </a:r>
            <a:endParaRPr lang="uk-UA" sz="6000" dirty="0">
              <a:solidFill>
                <a:srgbClr val="182947"/>
              </a:solidFill>
              <a:latin typeface="Proxima Nova Rg" panose="02000506030000020004" pitchFamily="2" charset="0"/>
            </a:endParaRPr>
          </a:p>
        </p:txBody>
      </p:sp>
      <p:cxnSp>
        <p:nvCxnSpPr>
          <p:cNvPr id="11" name="Прямая соединительная линия 10"/>
          <p:cNvCxnSpPr/>
          <p:nvPr/>
        </p:nvCxnSpPr>
        <p:spPr>
          <a:xfrm>
            <a:off x="6095999" y="2579985"/>
            <a:ext cx="0" cy="3620790"/>
          </a:xfrm>
          <a:prstGeom prst="line">
            <a:avLst/>
          </a:prstGeom>
          <a:ln w="19050"/>
        </p:spPr>
        <p:style>
          <a:lnRef idx="2">
            <a:schemeClr val="accent4"/>
          </a:lnRef>
          <a:fillRef idx="0">
            <a:schemeClr val="accent4"/>
          </a:fillRef>
          <a:effectRef idx="1">
            <a:schemeClr val="accent4"/>
          </a:effectRef>
          <a:fontRef idx="minor">
            <a:schemeClr val="tx1"/>
          </a:fontRef>
        </p:style>
      </p:cxnSp>
      <p:sp>
        <p:nvSpPr>
          <p:cNvPr id="10" name="TextBox 9"/>
          <p:cNvSpPr txBox="1"/>
          <p:nvPr/>
        </p:nvSpPr>
        <p:spPr>
          <a:xfrm>
            <a:off x="518831" y="379319"/>
            <a:ext cx="4163640" cy="523220"/>
          </a:xfrm>
          <a:prstGeom prst="rect">
            <a:avLst/>
          </a:prstGeom>
          <a:noFill/>
        </p:spPr>
        <p:txBody>
          <a:bodyPr wrap="none" rtlCol="0">
            <a:spAutoFit/>
          </a:bodyPr>
          <a:lstStyle/>
          <a:p>
            <a:r>
              <a:rPr lang="uk-UA" sz="2800" dirty="0">
                <a:solidFill>
                  <a:schemeClr val="bg1"/>
                </a:solidFill>
                <a:latin typeface="Proxima Nova Rg" panose="02000506030000020004" pitchFamily="2" charset="0"/>
              </a:rPr>
              <a:t>РЕЗУЛЬТАТИ ДІЯЛЬНОСТІ ПОГ </a:t>
            </a:r>
          </a:p>
        </p:txBody>
      </p:sp>
      <p:sp>
        <p:nvSpPr>
          <p:cNvPr id="18" name="TextBox 17"/>
          <p:cNvSpPr txBox="1"/>
          <p:nvPr/>
        </p:nvSpPr>
        <p:spPr>
          <a:xfrm>
            <a:off x="8051581" y="4175116"/>
            <a:ext cx="1362874" cy="1015663"/>
          </a:xfrm>
          <a:prstGeom prst="rect">
            <a:avLst/>
          </a:prstGeom>
          <a:noFill/>
        </p:spPr>
        <p:txBody>
          <a:bodyPr wrap="none" rtlCol="0">
            <a:spAutoFit/>
          </a:bodyPr>
          <a:lstStyle/>
          <a:p>
            <a:r>
              <a:rPr lang="uk-UA" sz="6000" dirty="0" smtClean="0">
                <a:solidFill>
                  <a:srgbClr val="182947"/>
                </a:solidFill>
                <a:latin typeface="Proxima Nova Rg" panose="02000506030000020004" pitchFamily="2" charset="0"/>
              </a:rPr>
              <a:t>383</a:t>
            </a:r>
            <a:endParaRPr lang="uk-UA" sz="6000" dirty="0">
              <a:solidFill>
                <a:srgbClr val="182947"/>
              </a:solidFill>
              <a:latin typeface="Proxima Nova Rg" panose="02000506030000020004" pitchFamily="2" charset="0"/>
            </a:endParaRPr>
          </a:p>
        </p:txBody>
      </p:sp>
    </p:spTree>
    <p:extLst>
      <p:ext uri="{BB962C8B-B14F-4D97-AF65-F5344CB8AC3E}">
        <p14:creationId xmlns:p14="http://schemas.microsoft.com/office/powerpoint/2010/main" val="141477332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258" y="40"/>
            <a:ext cx="12192073" cy="6857960"/>
          </a:xfrm>
          <a:prstGeom prst="rect">
            <a:avLst/>
          </a:prstGeom>
        </p:spPr>
      </p:pic>
      <p:sp>
        <p:nvSpPr>
          <p:cNvPr id="3" name="TextBox 2"/>
          <p:cNvSpPr txBox="1"/>
          <p:nvPr/>
        </p:nvSpPr>
        <p:spPr>
          <a:xfrm>
            <a:off x="338655" y="390293"/>
            <a:ext cx="5511445" cy="682495"/>
          </a:xfrm>
          <a:prstGeom prst="rect">
            <a:avLst/>
          </a:prstGeom>
          <a:noFill/>
        </p:spPr>
        <p:txBody>
          <a:bodyPr wrap="none" rtlCol="0">
            <a:spAutoFit/>
          </a:bodyPr>
          <a:lstStyle/>
          <a:p>
            <a:pPr>
              <a:lnSpc>
                <a:spcPct val="150000"/>
              </a:lnSpc>
            </a:pPr>
            <a:r>
              <a:rPr lang="uk-UA" sz="2800" dirty="0">
                <a:solidFill>
                  <a:schemeClr val="bg1"/>
                </a:solidFill>
                <a:latin typeface="Proxima Nova Lt" panose="02000506030000020004" pitchFamily="2" charset="0"/>
              </a:rPr>
              <a:t>АДМІНІСТРАТИВНА ПРАКТИКА</a:t>
            </a:r>
          </a:p>
        </p:txBody>
      </p:sp>
      <p:sp>
        <p:nvSpPr>
          <p:cNvPr id="5" name="TextBox 4"/>
          <p:cNvSpPr txBox="1"/>
          <p:nvPr/>
        </p:nvSpPr>
        <p:spPr>
          <a:xfrm>
            <a:off x="559067" y="1801548"/>
            <a:ext cx="5070619" cy="523220"/>
          </a:xfrm>
          <a:prstGeom prst="rect">
            <a:avLst/>
          </a:prstGeom>
          <a:noFill/>
        </p:spPr>
        <p:txBody>
          <a:bodyPr wrap="none" rtlCol="0">
            <a:spAutoFit/>
          </a:bodyPr>
          <a:lstStyle/>
          <a:p>
            <a:r>
              <a:rPr lang="uk-UA" sz="2800" dirty="0">
                <a:solidFill>
                  <a:srgbClr val="182947"/>
                </a:solidFill>
                <a:latin typeface="Proxima Nova Lt" panose="02000506030000020004" pitchFamily="2" charset="0"/>
              </a:rPr>
              <a:t>у сфері громадської безпеки</a:t>
            </a:r>
          </a:p>
        </p:txBody>
      </p:sp>
      <p:cxnSp>
        <p:nvCxnSpPr>
          <p:cNvPr id="8" name="Прямая соединительная линия 7"/>
          <p:cNvCxnSpPr/>
          <p:nvPr/>
        </p:nvCxnSpPr>
        <p:spPr>
          <a:xfrm flipV="1">
            <a:off x="619395" y="2353190"/>
            <a:ext cx="6912117" cy="2129"/>
          </a:xfrm>
          <a:prstGeom prst="line">
            <a:avLst/>
          </a:prstGeom>
          <a:ln w="19050"/>
        </p:spPr>
        <p:style>
          <a:lnRef idx="2">
            <a:schemeClr val="accent4"/>
          </a:lnRef>
          <a:fillRef idx="0">
            <a:schemeClr val="accent4"/>
          </a:fillRef>
          <a:effectRef idx="1">
            <a:schemeClr val="accent4"/>
          </a:effectRef>
          <a:fontRef idx="minor">
            <a:schemeClr val="tx1"/>
          </a:fontRef>
        </p:style>
      </p:cxnSp>
      <p:sp>
        <p:nvSpPr>
          <p:cNvPr id="14" name="TextBox 13"/>
          <p:cNvSpPr txBox="1"/>
          <p:nvPr/>
        </p:nvSpPr>
        <p:spPr>
          <a:xfrm>
            <a:off x="558256" y="4019322"/>
            <a:ext cx="1412181" cy="369332"/>
          </a:xfrm>
          <a:prstGeom prst="rect">
            <a:avLst/>
          </a:prstGeom>
          <a:noFill/>
        </p:spPr>
        <p:txBody>
          <a:bodyPr wrap="none" rtlCol="0">
            <a:spAutoFit/>
          </a:bodyPr>
          <a:lstStyle/>
          <a:p>
            <a:r>
              <a:rPr lang="uk-UA" dirty="0">
                <a:solidFill>
                  <a:srgbClr val="182947"/>
                </a:solidFill>
                <a:latin typeface="Proxima Nova Lt" panose="02000506030000020004" pitchFamily="2" charset="0"/>
              </a:rPr>
              <a:t>Ст. </a:t>
            </a:r>
            <a:r>
              <a:rPr lang="uk-UA" dirty="0" smtClean="0">
                <a:solidFill>
                  <a:srgbClr val="182947"/>
                </a:solidFill>
                <a:latin typeface="Proxima Nova Lt" panose="02000506030000020004" pitchFamily="2" charset="0"/>
              </a:rPr>
              <a:t>173 </a:t>
            </a:r>
            <a:r>
              <a:rPr lang="uk-UA" dirty="0">
                <a:solidFill>
                  <a:srgbClr val="182947"/>
                </a:solidFill>
                <a:latin typeface="Proxima Nova Lt" panose="02000506030000020004" pitchFamily="2" charset="0"/>
              </a:rPr>
              <a:t>КУпАП</a:t>
            </a:r>
          </a:p>
        </p:txBody>
      </p:sp>
      <p:sp>
        <p:nvSpPr>
          <p:cNvPr id="16" name="TextBox 15"/>
          <p:cNvSpPr txBox="1"/>
          <p:nvPr/>
        </p:nvSpPr>
        <p:spPr>
          <a:xfrm>
            <a:off x="3974256" y="2886932"/>
            <a:ext cx="1735732" cy="369332"/>
          </a:xfrm>
          <a:prstGeom prst="rect">
            <a:avLst/>
          </a:prstGeom>
          <a:noFill/>
        </p:spPr>
        <p:txBody>
          <a:bodyPr wrap="none" rtlCol="0">
            <a:spAutoFit/>
          </a:bodyPr>
          <a:lstStyle/>
          <a:p>
            <a:r>
              <a:rPr lang="uk-UA" dirty="0">
                <a:solidFill>
                  <a:srgbClr val="182947"/>
                </a:solidFill>
                <a:latin typeface="Proxima Nova Lt" panose="02000506030000020004" pitchFamily="2" charset="0"/>
              </a:rPr>
              <a:t>Ст. 178 КУпАП</a:t>
            </a:r>
          </a:p>
        </p:txBody>
      </p:sp>
      <p:sp>
        <p:nvSpPr>
          <p:cNvPr id="19" name="TextBox 18"/>
          <p:cNvSpPr txBox="1"/>
          <p:nvPr/>
        </p:nvSpPr>
        <p:spPr>
          <a:xfrm>
            <a:off x="3974256" y="3646287"/>
            <a:ext cx="1740926" cy="369332"/>
          </a:xfrm>
          <a:prstGeom prst="rect">
            <a:avLst/>
          </a:prstGeom>
          <a:noFill/>
        </p:spPr>
        <p:txBody>
          <a:bodyPr wrap="none" rtlCol="0">
            <a:spAutoFit/>
          </a:bodyPr>
          <a:lstStyle/>
          <a:p>
            <a:r>
              <a:rPr lang="uk-UA" dirty="0">
                <a:solidFill>
                  <a:srgbClr val="182947"/>
                </a:solidFill>
                <a:latin typeface="Proxima Nova Lt" panose="02000506030000020004" pitchFamily="2" charset="0"/>
              </a:rPr>
              <a:t>Ст. 187 КУпАП</a:t>
            </a:r>
          </a:p>
        </p:txBody>
      </p:sp>
      <p:sp>
        <p:nvSpPr>
          <p:cNvPr id="28" name="TextBox 27"/>
          <p:cNvSpPr txBox="1"/>
          <p:nvPr/>
        </p:nvSpPr>
        <p:spPr>
          <a:xfrm>
            <a:off x="2474672" y="3939250"/>
            <a:ext cx="367408" cy="523220"/>
          </a:xfrm>
          <a:prstGeom prst="rect">
            <a:avLst/>
          </a:prstGeom>
          <a:noFill/>
        </p:spPr>
        <p:txBody>
          <a:bodyPr wrap="none" rtlCol="0">
            <a:spAutoFit/>
          </a:bodyPr>
          <a:lstStyle/>
          <a:p>
            <a:r>
              <a:rPr lang="uk-UA" sz="2800" dirty="0" smtClean="0">
                <a:solidFill>
                  <a:srgbClr val="182947"/>
                </a:solidFill>
                <a:latin typeface="Proxima Nova Rg" panose="02000506030000020004" pitchFamily="2" charset="0"/>
              </a:rPr>
              <a:t>5</a:t>
            </a:r>
            <a:endParaRPr lang="uk-UA" sz="2800" dirty="0">
              <a:solidFill>
                <a:srgbClr val="182947"/>
              </a:solidFill>
              <a:latin typeface="Proxima Nova Rg" panose="02000506030000020004" pitchFamily="2" charset="0"/>
            </a:endParaRPr>
          </a:p>
        </p:txBody>
      </p:sp>
      <p:sp>
        <p:nvSpPr>
          <p:cNvPr id="34" name="TextBox 33"/>
          <p:cNvSpPr txBox="1"/>
          <p:nvPr/>
        </p:nvSpPr>
        <p:spPr>
          <a:xfrm>
            <a:off x="5989040" y="3931558"/>
            <a:ext cx="855897" cy="523220"/>
          </a:xfrm>
          <a:prstGeom prst="rect">
            <a:avLst/>
          </a:prstGeom>
          <a:noFill/>
        </p:spPr>
        <p:txBody>
          <a:bodyPr wrap="square" rtlCol="0">
            <a:spAutoFit/>
          </a:bodyPr>
          <a:lstStyle/>
          <a:p>
            <a:r>
              <a:rPr lang="uk-UA" sz="2800" dirty="0" smtClean="0">
                <a:solidFill>
                  <a:srgbClr val="182947"/>
                </a:solidFill>
                <a:latin typeface="Proxima Nova Rg" panose="02000506030000020004" pitchFamily="2" charset="0"/>
              </a:rPr>
              <a:t>22</a:t>
            </a:r>
            <a:endParaRPr lang="uk-UA" sz="2800" dirty="0">
              <a:solidFill>
                <a:srgbClr val="182947"/>
              </a:solidFill>
              <a:latin typeface="Proxima Nova Rg" panose="02000506030000020004" pitchFamily="2" charset="0"/>
            </a:endParaRPr>
          </a:p>
        </p:txBody>
      </p:sp>
      <p:sp>
        <p:nvSpPr>
          <p:cNvPr id="35" name="TextBox 34"/>
          <p:cNvSpPr txBox="1"/>
          <p:nvPr/>
        </p:nvSpPr>
        <p:spPr>
          <a:xfrm>
            <a:off x="5903887" y="3541352"/>
            <a:ext cx="553678" cy="523220"/>
          </a:xfrm>
          <a:prstGeom prst="rect">
            <a:avLst/>
          </a:prstGeom>
          <a:noFill/>
        </p:spPr>
        <p:txBody>
          <a:bodyPr wrap="none" rtlCol="0">
            <a:spAutoFit/>
          </a:bodyPr>
          <a:lstStyle/>
          <a:p>
            <a:r>
              <a:rPr lang="uk-UA" sz="2800" dirty="0" smtClean="0">
                <a:solidFill>
                  <a:srgbClr val="182947"/>
                </a:solidFill>
                <a:latin typeface="Proxima Nova Rg" panose="02000506030000020004" pitchFamily="2" charset="0"/>
              </a:rPr>
              <a:t>84</a:t>
            </a:r>
            <a:endParaRPr lang="uk-UA" sz="2800" dirty="0">
              <a:solidFill>
                <a:srgbClr val="182947"/>
              </a:solidFill>
              <a:latin typeface="Proxima Nova Rg" panose="02000506030000020004" pitchFamily="2" charset="0"/>
            </a:endParaRPr>
          </a:p>
        </p:txBody>
      </p:sp>
      <p:pic>
        <p:nvPicPr>
          <p:cNvPr id="41" name="Рисунок 26"/>
          <p:cNvPicPr>
            <a:picLocks noChangeAspect="1"/>
          </p:cNvPicPr>
          <p:nvPr/>
        </p:nvPicPr>
        <p:blipFill>
          <a:blip r:embed="rId4" cstate="print">
            <a:duotone>
              <a:schemeClr val="accent5">
                <a:shade val="45000"/>
                <a:satMod val="135000"/>
              </a:schemeClr>
              <a:prstClr val="white"/>
            </a:duotone>
            <a:lum bright="-40000" contrast="-40000"/>
          </a:blip>
          <a:srcRect/>
          <a:stretch>
            <a:fillRect/>
          </a:stretch>
        </p:blipFill>
        <p:spPr bwMode="auto">
          <a:xfrm>
            <a:off x="619395" y="5367883"/>
            <a:ext cx="1122148" cy="1130113"/>
          </a:xfrm>
          <a:prstGeom prst="rect">
            <a:avLst/>
          </a:prstGeom>
          <a:noFill/>
          <a:ln w="9525">
            <a:noFill/>
            <a:miter lim="800000"/>
            <a:headEnd/>
            <a:tailEnd/>
          </a:ln>
        </p:spPr>
      </p:pic>
      <p:sp>
        <p:nvSpPr>
          <p:cNvPr id="42" name="TextBox 41"/>
          <p:cNvSpPr txBox="1"/>
          <p:nvPr/>
        </p:nvSpPr>
        <p:spPr>
          <a:xfrm>
            <a:off x="1894910" y="5590890"/>
            <a:ext cx="1879041" cy="523220"/>
          </a:xfrm>
          <a:prstGeom prst="rect">
            <a:avLst/>
          </a:prstGeom>
          <a:noFill/>
        </p:spPr>
        <p:txBody>
          <a:bodyPr wrap="none" rtlCol="0">
            <a:spAutoFit/>
          </a:bodyPr>
          <a:lstStyle/>
          <a:p>
            <a:r>
              <a:rPr lang="uk-UA" sz="2800" spc="300" dirty="0">
                <a:solidFill>
                  <a:srgbClr val="182947"/>
                </a:solidFill>
                <a:latin typeface="Proxima Nova Rg" panose="02000506030000020004" pitchFamily="2" charset="0"/>
              </a:rPr>
              <a:t>ВСЬОГО</a:t>
            </a:r>
          </a:p>
        </p:txBody>
      </p:sp>
      <p:sp>
        <p:nvSpPr>
          <p:cNvPr id="43" name="TextBox 42"/>
          <p:cNvSpPr txBox="1"/>
          <p:nvPr/>
        </p:nvSpPr>
        <p:spPr>
          <a:xfrm>
            <a:off x="4639312" y="5306137"/>
            <a:ext cx="1330557" cy="1015663"/>
          </a:xfrm>
          <a:prstGeom prst="rect">
            <a:avLst/>
          </a:prstGeom>
        </p:spPr>
        <p:style>
          <a:lnRef idx="2">
            <a:schemeClr val="accent4"/>
          </a:lnRef>
          <a:fillRef idx="1">
            <a:schemeClr val="lt1"/>
          </a:fillRef>
          <a:effectRef idx="0">
            <a:schemeClr val="accent4"/>
          </a:effectRef>
          <a:fontRef idx="minor">
            <a:schemeClr val="dk1"/>
          </a:fontRef>
        </p:style>
        <p:txBody>
          <a:bodyPr wrap="none" rtlCol="0">
            <a:spAutoFit/>
          </a:bodyPr>
          <a:lstStyle/>
          <a:p>
            <a:r>
              <a:rPr lang="uk-UA" sz="6000" dirty="0" smtClean="0">
                <a:solidFill>
                  <a:srgbClr val="FFC000"/>
                </a:solidFill>
                <a:latin typeface="Proxima Nova Rg" panose="02000506030000020004" pitchFamily="2" charset="0"/>
              </a:rPr>
              <a:t>187</a:t>
            </a:r>
            <a:endParaRPr lang="uk-UA" sz="6000" dirty="0">
              <a:solidFill>
                <a:srgbClr val="FFC000"/>
              </a:solidFill>
              <a:latin typeface="Proxima Nova Rg" panose="02000506030000020004" pitchFamily="2" charset="0"/>
            </a:endParaRPr>
          </a:p>
        </p:txBody>
      </p:sp>
      <p:sp>
        <p:nvSpPr>
          <p:cNvPr id="40" name="TextBox 39"/>
          <p:cNvSpPr txBox="1"/>
          <p:nvPr/>
        </p:nvSpPr>
        <p:spPr>
          <a:xfrm>
            <a:off x="3954181" y="4023515"/>
            <a:ext cx="1922129" cy="369332"/>
          </a:xfrm>
          <a:prstGeom prst="rect">
            <a:avLst/>
          </a:prstGeom>
          <a:noFill/>
        </p:spPr>
        <p:txBody>
          <a:bodyPr wrap="none" rtlCol="0">
            <a:spAutoFit/>
          </a:bodyPr>
          <a:lstStyle/>
          <a:p>
            <a:r>
              <a:rPr lang="uk-UA" dirty="0" smtClean="0">
                <a:solidFill>
                  <a:srgbClr val="182947"/>
                </a:solidFill>
                <a:latin typeface="Proxima Nova Lt" panose="02000506030000020004" pitchFamily="2" charset="0"/>
              </a:rPr>
              <a:t>Ч.1 Ст</a:t>
            </a:r>
            <a:r>
              <a:rPr lang="uk-UA" dirty="0">
                <a:solidFill>
                  <a:srgbClr val="182947"/>
                </a:solidFill>
                <a:latin typeface="Proxima Nova Lt" panose="02000506030000020004" pitchFamily="2" charset="0"/>
              </a:rPr>
              <a:t>. 173-2 КУпАП</a:t>
            </a:r>
          </a:p>
        </p:txBody>
      </p:sp>
      <p:sp>
        <p:nvSpPr>
          <p:cNvPr id="44" name="TextBox 43"/>
          <p:cNvSpPr txBox="1"/>
          <p:nvPr/>
        </p:nvSpPr>
        <p:spPr>
          <a:xfrm>
            <a:off x="5858776" y="2778589"/>
            <a:ext cx="550151" cy="523220"/>
          </a:xfrm>
          <a:prstGeom prst="rect">
            <a:avLst/>
          </a:prstGeom>
          <a:noFill/>
        </p:spPr>
        <p:txBody>
          <a:bodyPr wrap="none" rtlCol="0">
            <a:spAutoFit/>
          </a:bodyPr>
          <a:lstStyle/>
          <a:p>
            <a:r>
              <a:rPr lang="uk-UA" sz="2800" dirty="0" smtClean="0">
                <a:solidFill>
                  <a:srgbClr val="182947"/>
                </a:solidFill>
                <a:latin typeface="Proxima Nova Rg" panose="02000506030000020004" pitchFamily="2" charset="0"/>
              </a:rPr>
              <a:t>20</a:t>
            </a:r>
            <a:endParaRPr lang="uk-UA" sz="2800" dirty="0">
              <a:solidFill>
                <a:srgbClr val="182947"/>
              </a:solidFill>
              <a:latin typeface="Proxima Nova Rg" panose="02000506030000020004" pitchFamily="2" charset="0"/>
            </a:endParaRPr>
          </a:p>
        </p:txBody>
      </p:sp>
      <p:sp>
        <p:nvSpPr>
          <p:cNvPr id="45" name="TextBox 44"/>
          <p:cNvSpPr txBox="1"/>
          <p:nvPr/>
        </p:nvSpPr>
        <p:spPr>
          <a:xfrm>
            <a:off x="542606" y="4389479"/>
            <a:ext cx="1929631" cy="369332"/>
          </a:xfrm>
          <a:prstGeom prst="rect">
            <a:avLst/>
          </a:prstGeom>
          <a:noFill/>
        </p:spPr>
        <p:txBody>
          <a:bodyPr wrap="none" rtlCol="0">
            <a:spAutoFit/>
          </a:bodyPr>
          <a:lstStyle/>
          <a:p>
            <a:r>
              <a:rPr lang="uk-UA" dirty="0">
                <a:solidFill>
                  <a:srgbClr val="182947"/>
                </a:solidFill>
                <a:latin typeface="Proxima Nova Lt" panose="02000506030000020004" pitchFamily="2" charset="0"/>
              </a:rPr>
              <a:t>Ст. 175-1 КУпАП</a:t>
            </a:r>
          </a:p>
        </p:txBody>
      </p:sp>
      <p:sp>
        <p:nvSpPr>
          <p:cNvPr id="31" name="TextBox 30"/>
          <p:cNvSpPr txBox="1"/>
          <p:nvPr/>
        </p:nvSpPr>
        <p:spPr>
          <a:xfrm>
            <a:off x="537203" y="3646287"/>
            <a:ext cx="1740926" cy="369332"/>
          </a:xfrm>
          <a:prstGeom prst="rect">
            <a:avLst/>
          </a:prstGeom>
          <a:noFill/>
        </p:spPr>
        <p:txBody>
          <a:bodyPr wrap="none" rtlCol="0">
            <a:spAutoFit/>
          </a:bodyPr>
          <a:lstStyle/>
          <a:p>
            <a:r>
              <a:rPr lang="uk-UA" dirty="0">
                <a:solidFill>
                  <a:srgbClr val="182947"/>
                </a:solidFill>
                <a:latin typeface="Proxima Nova Lt" panose="02000506030000020004" pitchFamily="2" charset="0"/>
              </a:rPr>
              <a:t>Ст. 156 КУпАП</a:t>
            </a:r>
          </a:p>
        </p:txBody>
      </p:sp>
      <p:sp>
        <p:nvSpPr>
          <p:cNvPr id="32" name="TextBox 31"/>
          <p:cNvSpPr txBox="1"/>
          <p:nvPr/>
        </p:nvSpPr>
        <p:spPr>
          <a:xfrm>
            <a:off x="2467874" y="3569343"/>
            <a:ext cx="389850" cy="523220"/>
          </a:xfrm>
          <a:prstGeom prst="rect">
            <a:avLst/>
          </a:prstGeom>
          <a:noFill/>
        </p:spPr>
        <p:txBody>
          <a:bodyPr wrap="none" rtlCol="0">
            <a:spAutoFit/>
          </a:bodyPr>
          <a:lstStyle/>
          <a:p>
            <a:r>
              <a:rPr lang="uk-UA" sz="2800" dirty="0">
                <a:solidFill>
                  <a:srgbClr val="182947"/>
                </a:solidFill>
                <a:latin typeface="Proxima Nova Rg" panose="02000506030000020004" pitchFamily="2" charset="0"/>
              </a:rPr>
              <a:t>3</a:t>
            </a:r>
          </a:p>
        </p:txBody>
      </p:sp>
      <p:sp>
        <p:nvSpPr>
          <p:cNvPr id="36" name="TextBox 35"/>
          <p:cNvSpPr txBox="1"/>
          <p:nvPr/>
        </p:nvSpPr>
        <p:spPr>
          <a:xfrm>
            <a:off x="2472237" y="3196308"/>
            <a:ext cx="367408" cy="523220"/>
          </a:xfrm>
          <a:prstGeom prst="rect">
            <a:avLst/>
          </a:prstGeom>
          <a:noFill/>
        </p:spPr>
        <p:txBody>
          <a:bodyPr wrap="none" rtlCol="0">
            <a:spAutoFit/>
          </a:bodyPr>
          <a:lstStyle/>
          <a:p>
            <a:r>
              <a:rPr lang="uk-UA" sz="2800" dirty="0" smtClean="0">
                <a:solidFill>
                  <a:srgbClr val="182947"/>
                </a:solidFill>
                <a:latin typeface="Proxima Nova Rg" panose="02000506030000020004" pitchFamily="2" charset="0"/>
              </a:rPr>
              <a:t>3</a:t>
            </a:r>
            <a:endParaRPr lang="uk-UA" sz="2800" dirty="0">
              <a:solidFill>
                <a:srgbClr val="182947"/>
              </a:solidFill>
              <a:latin typeface="Proxima Nova Rg" panose="02000506030000020004" pitchFamily="2" charset="0"/>
            </a:endParaRPr>
          </a:p>
        </p:txBody>
      </p:sp>
      <p:sp>
        <p:nvSpPr>
          <p:cNvPr id="37" name="TextBox 36"/>
          <p:cNvSpPr txBox="1"/>
          <p:nvPr/>
        </p:nvSpPr>
        <p:spPr>
          <a:xfrm>
            <a:off x="541776" y="3273252"/>
            <a:ext cx="1740926" cy="369332"/>
          </a:xfrm>
          <a:prstGeom prst="rect">
            <a:avLst/>
          </a:prstGeom>
          <a:noFill/>
        </p:spPr>
        <p:txBody>
          <a:bodyPr wrap="none" rtlCol="0">
            <a:spAutoFit/>
          </a:bodyPr>
          <a:lstStyle/>
          <a:p>
            <a:r>
              <a:rPr lang="uk-UA" dirty="0">
                <a:solidFill>
                  <a:srgbClr val="182947"/>
                </a:solidFill>
                <a:latin typeface="Proxima Nova Lt" panose="02000506030000020004" pitchFamily="2" charset="0"/>
              </a:rPr>
              <a:t>Ст. 152 КУпАП</a:t>
            </a:r>
          </a:p>
        </p:txBody>
      </p:sp>
      <p:sp>
        <p:nvSpPr>
          <p:cNvPr id="38" name="TextBox 37"/>
          <p:cNvSpPr txBox="1"/>
          <p:nvPr/>
        </p:nvSpPr>
        <p:spPr>
          <a:xfrm>
            <a:off x="537203" y="4771538"/>
            <a:ext cx="1740926" cy="369332"/>
          </a:xfrm>
          <a:prstGeom prst="rect">
            <a:avLst/>
          </a:prstGeom>
          <a:noFill/>
        </p:spPr>
        <p:txBody>
          <a:bodyPr wrap="none" rtlCol="0">
            <a:spAutoFit/>
          </a:bodyPr>
          <a:lstStyle/>
          <a:p>
            <a:r>
              <a:rPr lang="uk-UA" dirty="0">
                <a:solidFill>
                  <a:srgbClr val="182947"/>
                </a:solidFill>
                <a:latin typeface="Proxima Nova Lt" panose="02000506030000020004" pitchFamily="2" charset="0"/>
              </a:rPr>
              <a:t>Ст. 176 КУпАП</a:t>
            </a:r>
          </a:p>
        </p:txBody>
      </p:sp>
      <p:sp>
        <p:nvSpPr>
          <p:cNvPr id="39" name="TextBox 38"/>
          <p:cNvSpPr txBox="1"/>
          <p:nvPr/>
        </p:nvSpPr>
        <p:spPr>
          <a:xfrm>
            <a:off x="2467874" y="4323780"/>
            <a:ext cx="733114" cy="523220"/>
          </a:xfrm>
          <a:prstGeom prst="rect">
            <a:avLst/>
          </a:prstGeom>
          <a:noFill/>
        </p:spPr>
        <p:txBody>
          <a:bodyPr wrap="square" rtlCol="0">
            <a:spAutoFit/>
          </a:bodyPr>
          <a:lstStyle/>
          <a:p>
            <a:r>
              <a:rPr lang="uk-UA" sz="2800" dirty="0" smtClean="0">
                <a:solidFill>
                  <a:srgbClr val="182947"/>
                </a:solidFill>
                <a:latin typeface="Proxima Nova Rg" panose="02000506030000020004" pitchFamily="2" charset="0"/>
              </a:rPr>
              <a:t>11</a:t>
            </a:r>
            <a:endParaRPr lang="uk-UA" sz="2800" dirty="0">
              <a:solidFill>
                <a:srgbClr val="182947"/>
              </a:solidFill>
              <a:latin typeface="Proxima Nova Rg" panose="02000506030000020004" pitchFamily="2" charset="0"/>
            </a:endParaRPr>
          </a:p>
        </p:txBody>
      </p:sp>
      <p:sp>
        <p:nvSpPr>
          <p:cNvPr id="46" name="TextBox 45"/>
          <p:cNvSpPr txBox="1"/>
          <p:nvPr/>
        </p:nvSpPr>
        <p:spPr>
          <a:xfrm>
            <a:off x="3964398" y="2509704"/>
            <a:ext cx="1740926" cy="369332"/>
          </a:xfrm>
          <a:prstGeom prst="rect">
            <a:avLst/>
          </a:prstGeom>
          <a:noFill/>
        </p:spPr>
        <p:txBody>
          <a:bodyPr wrap="none" rtlCol="0">
            <a:spAutoFit/>
          </a:bodyPr>
          <a:lstStyle/>
          <a:p>
            <a:r>
              <a:rPr lang="uk-UA" dirty="0">
                <a:solidFill>
                  <a:srgbClr val="182947"/>
                </a:solidFill>
                <a:latin typeface="Proxima Nova Lt" panose="02000506030000020004" pitchFamily="2" charset="0"/>
              </a:rPr>
              <a:t>Ст. 177 КУпАП</a:t>
            </a:r>
          </a:p>
        </p:txBody>
      </p:sp>
      <p:sp>
        <p:nvSpPr>
          <p:cNvPr id="47" name="TextBox 46"/>
          <p:cNvSpPr txBox="1"/>
          <p:nvPr/>
        </p:nvSpPr>
        <p:spPr>
          <a:xfrm>
            <a:off x="5946495" y="2411045"/>
            <a:ext cx="367408" cy="523220"/>
          </a:xfrm>
          <a:prstGeom prst="rect">
            <a:avLst/>
          </a:prstGeom>
          <a:noFill/>
        </p:spPr>
        <p:txBody>
          <a:bodyPr wrap="none" rtlCol="0">
            <a:spAutoFit/>
          </a:bodyPr>
          <a:lstStyle/>
          <a:p>
            <a:r>
              <a:rPr lang="uk-UA" sz="2800" dirty="0" smtClean="0">
                <a:solidFill>
                  <a:srgbClr val="182947"/>
                </a:solidFill>
                <a:latin typeface="Proxima Nova Rg" panose="02000506030000020004" pitchFamily="2" charset="0"/>
              </a:rPr>
              <a:t>9</a:t>
            </a:r>
            <a:endParaRPr lang="uk-UA" sz="2800" dirty="0">
              <a:solidFill>
                <a:srgbClr val="182947"/>
              </a:solidFill>
              <a:latin typeface="Proxima Nova Rg" panose="02000506030000020004" pitchFamily="2" charset="0"/>
            </a:endParaRPr>
          </a:p>
        </p:txBody>
      </p:sp>
      <p:sp>
        <p:nvSpPr>
          <p:cNvPr id="48" name="TextBox 47"/>
          <p:cNvSpPr txBox="1"/>
          <p:nvPr/>
        </p:nvSpPr>
        <p:spPr>
          <a:xfrm>
            <a:off x="3964398" y="3273252"/>
            <a:ext cx="1740926" cy="369332"/>
          </a:xfrm>
          <a:prstGeom prst="rect">
            <a:avLst/>
          </a:prstGeom>
          <a:noFill/>
        </p:spPr>
        <p:txBody>
          <a:bodyPr wrap="none" rtlCol="0">
            <a:spAutoFit/>
          </a:bodyPr>
          <a:lstStyle/>
          <a:p>
            <a:r>
              <a:rPr lang="uk-UA" dirty="0">
                <a:solidFill>
                  <a:srgbClr val="182947"/>
                </a:solidFill>
                <a:latin typeface="Proxima Nova Lt" panose="02000506030000020004" pitchFamily="2" charset="0"/>
              </a:rPr>
              <a:t>Ст. 183 КУпАП</a:t>
            </a:r>
          </a:p>
        </p:txBody>
      </p:sp>
      <p:sp>
        <p:nvSpPr>
          <p:cNvPr id="49" name="TextBox 48"/>
          <p:cNvSpPr txBox="1"/>
          <p:nvPr/>
        </p:nvSpPr>
        <p:spPr>
          <a:xfrm>
            <a:off x="5946495" y="3155797"/>
            <a:ext cx="367408" cy="523220"/>
          </a:xfrm>
          <a:prstGeom prst="rect">
            <a:avLst/>
          </a:prstGeom>
          <a:noFill/>
        </p:spPr>
        <p:txBody>
          <a:bodyPr wrap="none" rtlCol="0">
            <a:spAutoFit/>
          </a:bodyPr>
          <a:lstStyle/>
          <a:p>
            <a:r>
              <a:rPr lang="uk-UA" sz="2800" dirty="0">
                <a:solidFill>
                  <a:srgbClr val="182947"/>
                </a:solidFill>
                <a:latin typeface="Proxima Nova Rg" panose="02000506030000020004" pitchFamily="2" charset="0"/>
              </a:rPr>
              <a:t>6</a:t>
            </a:r>
          </a:p>
        </p:txBody>
      </p:sp>
      <p:sp>
        <p:nvSpPr>
          <p:cNvPr id="50" name="TextBox 49"/>
          <p:cNvSpPr txBox="1"/>
          <p:nvPr/>
        </p:nvSpPr>
        <p:spPr>
          <a:xfrm>
            <a:off x="558256" y="2903920"/>
            <a:ext cx="1609480" cy="369332"/>
          </a:xfrm>
          <a:prstGeom prst="rect">
            <a:avLst/>
          </a:prstGeom>
          <a:noFill/>
        </p:spPr>
        <p:txBody>
          <a:bodyPr wrap="none" rtlCol="0">
            <a:spAutoFit/>
          </a:bodyPr>
          <a:lstStyle/>
          <a:p>
            <a:r>
              <a:rPr lang="uk-UA" dirty="0">
                <a:solidFill>
                  <a:srgbClr val="182947"/>
                </a:solidFill>
                <a:latin typeface="Proxima Nova Lt" panose="02000506030000020004" pitchFamily="2" charset="0"/>
              </a:rPr>
              <a:t>Ст. 51 КУпАП</a:t>
            </a:r>
          </a:p>
        </p:txBody>
      </p:sp>
      <p:sp>
        <p:nvSpPr>
          <p:cNvPr id="51" name="TextBox 50"/>
          <p:cNvSpPr txBox="1"/>
          <p:nvPr/>
        </p:nvSpPr>
        <p:spPr>
          <a:xfrm>
            <a:off x="558256" y="2531006"/>
            <a:ext cx="1609480" cy="369332"/>
          </a:xfrm>
          <a:prstGeom prst="rect">
            <a:avLst/>
          </a:prstGeom>
          <a:noFill/>
        </p:spPr>
        <p:txBody>
          <a:bodyPr wrap="none" rtlCol="0">
            <a:spAutoFit/>
          </a:bodyPr>
          <a:lstStyle/>
          <a:p>
            <a:r>
              <a:rPr lang="uk-UA" dirty="0">
                <a:solidFill>
                  <a:srgbClr val="182947"/>
                </a:solidFill>
                <a:latin typeface="Proxima Nova Lt" panose="02000506030000020004" pitchFamily="2" charset="0"/>
              </a:rPr>
              <a:t>Ст. 44 КУпАП</a:t>
            </a:r>
          </a:p>
        </p:txBody>
      </p:sp>
      <p:sp>
        <p:nvSpPr>
          <p:cNvPr id="52" name="TextBox 51"/>
          <p:cNvSpPr txBox="1"/>
          <p:nvPr/>
        </p:nvSpPr>
        <p:spPr>
          <a:xfrm>
            <a:off x="2478067" y="2814401"/>
            <a:ext cx="367408" cy="523220"/>
          </a:xfrm>
          <a:prstGeom prst="rect">
            <a:avLst/>
          </a:prstGeom>
          <a:noFill/>
        </p:spPr>
        <p:txBody>
          <a:bodyPr wrap="none" rtlCol="0">
            <a:spAutoFit/>
          </a:bodyPr>
          <a:lstStyle/>
          <a:p>
            <a:r>
              <a:rPr lang="uk-UA" sz="2800" dirty="0" smtClean="0">
                <a:solidFill>
                  <a:srgbClr val="182947"/>
                </a:solidFill>
                <a:latin typeface="Proxima Nova Rg" panose="02000506030000020004" pitchFamily="2" charset="0"/>
              </a:rPr>
              <a:t>0</a:t>
            </a:r>
            <a:endParaRPr lang="uk-UA" sz="2800" dirty="0">
              <a:solidFill>
                <a:srgbClr val="182947"/>
              </a:solidFill>
              <a:latin typeface="Proxima Nova Rg" panose="02000506030000020004" pitchFamily="2" charset="0"/>
            </a:endParaRPr>
          </a:p>
        </p:txBody>
      </p:sp>
      <p:sp>
        <p:nvSpPr>
          <p:cNvPr id="53" name="TextBox 52"/>
          <p:cNvSpPr txBox="1"/>
          <p:nvPr/>
        </p:nvSpPr>
        <p:spPr>
          <a:xfrm>
            <a:off x="2470809" y="2432760"/>
            <a:ext cx="367408" cy="523220"/>
          </a:xfrm>
          <a:prstGeom prst="rect">
            <a:avLst/>
          </a:prstGeom>
          <a:noFill/>
        </p:spPr>
        <p:txBody>
          <a:bodyPr wrap="none" rtlCol="0">
            <a:spAutoFit/>
          </a:bodyPr>
          <a:lstStyle/>
          <a:p>
            <a:r>
              <a:rPr lang="uk-UA" sz="2800" dirty="0" smtClean="0">
                <a:solidFill>
                  <a:srgbClr val="182947"/>
                </a:solidFill>
                <a:latin typeface="Proxima Nova Rg" panose="02000506030000020004" pitchFamily="2" charset="0"/>
              </a:rPr>
              <a:t>6</a:t>
            </a:r>
            <a:endParaRPr lang="uk-UA" sz="2800" dirty="0">
              <a:solidFill>
                <a:srgbClr val="182947"/>
              </a:solidFill>
              <a:latin typeface="Proxima Nova Rg" panose="02000506030000020004" pitchFamily="2" charset="0"/>
            </a:endParaRPr>
          </a:p>
        </p:txBody>
      </p:sp>
      <p:sp>
        <p:nvSpPr>
          <p:cNvPr id="33" name="TextBox 32"/>
          <p:cNvSpPr txBox="1"/>
          <p:nvPr/>
        </p:nvSpPr>
        <p:spPr>
          <a:xfrm>
            <a:off x="2466132" y="4708310"/>
            <a:ext cx="546853" cy="523220"/>
          </a:xfrm>
          <a:prstGeom prst="rect">
            <a:avLst/>
          </a:prstGeom>
          <a:noFill/>
        </p:spPr>
        <p:txBody>
          <a:bodyPr wrap="square" rtlCol="0">
            <a:spAutoFit/>
          </a:bodyPr>
          <a:lstStyle/>
          <a:p>
            <a:r>
              <a:rPr lang="uk-UA" sz="2800" dirty="0" smtClean="0">
                <a:solidFill>
                  <a:srgbClr val="182947"/>
                </a:solidFill>
                <a:latin typeface="Proxima Nova Rg" panose="02000506030000020004" pitchFamily="2" charset="0"/>
              </a:rPr>
              <a:t>13</a:t>
            </a:r>
            <a:endParaRPr lang="uk-UA" sz="2800" dirty="0">
              <a:solidFill>
                <a:srgbClr val="182947"/>
              </a:solidFill>
              <a:latin typeface="Proxima Nova Rg" panose="02000506030000020004" pitchFamily="2" charset="0"/>
            </a:endParaRPr>
          </a:p>
        </p:txBody>
      </p:sp>
      <p:sp>
        <p:nvSpPr>
          <p:cNvPr id="54" name="TextBox 53"/>
          <p:cNvSpPr txBox="1"/>
          <p:nvPr/>
        </p:nvSpPr>
        <p:spPr>
          <a:xfrm>
            <a:off x="3970899" y="4364290"/>
            <a:ext cx="1933158" cy="369332"/>
          </a:xfrm>
          <a:prstGeom prst="rect">
            <a:avLst/>
          </a:prstGeom>
          <a:noFill/>
        </p:spPr>
        <p:txBody>
          <a:bodyPr wrap="none" rtlCol="0">
            <a:spAutoFit/>
          </a:bodyPr>
          <a:lstStyle/>
          <a:p>
            <a:r>
              <a:rPr lang="uk-UA" dirty="0" smtClean="0">
                <a:solidFill>
                  <a:srgbClr val="182947"/>
                </a:solidFill>
                <a:latin typeface="Proxima Nova Lt" panose="02000506030000020004" pitchFamily="2" charset="0"/>
              </a:rPr>
              <a:t>Ч.2 Ст</a:t>
            </a:r>
            <a:r>
              <a:rPr lang="uk-UA" dirty="0">
                <a:solidFill>
                  <a:srgbClr val="182947"/>
                </a:solidFill>
                <a:latin typeface="Proxima Nova Lt" panose="02000506030000020004" pitchFamily="2" charset="0"/>
              </a:rPr>
              <a:t>. 173-2 КУпАП</a:t>
            </a:r>
          </a:p>
        </p:txBody>
      </p:sp>
      <p:sp>
        <p:nvSpPr>
          <p:cNvPr id="55" name="TextBox 54"/>
          <p:cNvSpPr txBox="1"/>
          <p:nvPr/>
        </p:nvSpPr>
        <p:spPr>
          <a:xfrm>
            <a:off x="5991989" y="4264378"/>
            <a:ext cx="347305" cy="523220"/>
          </a:xfrm>
          <a:prstGeom prst="rect">
            <a:avLst/>
          </a:prstGeom>
          <a:noFill/>
        </p:spPr>
        <p:txBody>
          <a:bodyPr wrap="square" rtlCol="0">
            <a:spAutoFit/>
          </a:bodyPr>
          <a:lstStyle/>
          <a:p>
            <a:r>
              <a:rPr lang="uk-UA" sz="2800" dirty="0" smtClean="0">
                <a:solidFill>
                  <a:srgbClr val="182947"/>
                </a:solidFill>
                <a:latin typeface="Proxima Nova Rg" panose="02000506030000020004" pitchFamily="2" charset="0"/>
              </a:rPr>
              <a:t>5</a:t>
            </a:r>
            <a:endParaRPr lang="uk-UA" sz="2800" dirty="0">
              <a:solidFill>
                <a:srgbClr val="182947"/>
              </a:solidFill>
              <a:latin typeface="Proxima Nova Rg" panose="02000506030000020004" pitchFamily="2" charset="0"/>
            </a:endParaRPr>
          </a:p>
        </p:txBody>
      </p:sp>
      <p:pic>
        <p:nvPicPr>
          <p:cNvPr id="4" name="Рисунок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01422" y="2288322"/>
            <a:ext cx="2315925" cy="4348296"/>
          </a:xfrm>
          <a:prstGeom prst="rect">
            <a:avLst/>
          </a:prstGeom>
        </p:spPr>
      </p:pic>
    </p:spTree>
    <p:extLst>
      <p:ext uri="{BB962C8B-B14F-4D97-AF65-F5344CB8AC3E}">
        <p14:creationId xmlns:p14="http://schemas.microsoft.com/office/powerpoint/2010/main" val="5021361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258" y="40"/>
            <a:ext cx="12192073" cy="6857960"/>
          </a:xfrm>
          <a:prstGeom prst="rect">
            <a:avLst/>
          </a:prstGeom>
        </p:spPr>
      </p:pic>
      <p:sp>
        <p:nvSpPr>
          <p:cNvPr id="3" name="TextBox 2"/>
          <p:cNvSpPr txBox="1"/>
          <p:nvPr/>
        </p:nvSpPr>
        <p:spPr>
          <a:xfrm>
            <a:off x="338655" y="390293"/>
            <a:ext cx="5511445" cy="682495"/>
          </a:xfrm>
          <a:prstGeom prst="rect">
            <a:avLst/>
          </a:prstGeom>
          <a:noFill/>
        </p:spPr>
        <p:txBody>
          <a:bodyPr wrap="none" rtlCol="0">
            <a:spAutoFit/>
          </a:bodyPr>
          <a:lstStyle/>
          <a:p>
            <a:pPr>
              <a:lnSpc>
                <a:spcPct val="150000"/>
              </a:lnSpc>
            </a:pPr>
            <a:r>
              <a:rPr lang="uk-UA" sz="2800" dirty="0">
                <a:solidFill>
                  <a:schemeClr val="bg1"/>
                </a:solidFill>
                <a:latin typeface="Proxima Nova Lt" panose="02000506030000020004" pitchFamily="2" charset="0"/>
              </a:rPr>
              <a:t>АДМІНІСТРАТИВНА ПРАКТИКА</a:t>
            </a:r>
          </a:p>
        </p:txBody>
      </p:sp>
      <p:sp>
        <p:nvSpPr>
          <p:cNvPr id="5" name="TextBox 4"/>
          <p:cNvSpPr txBox="1"/>
          <p:nvPr/>
        </p:nvSpPr>
        <p:spPr>
          <a:xfrm>
            <a:off x="558256" y="1829970"/>
            <a:ext cx="6011774" cy="523220"/>
          </a:xfrm>
          <a:prstGeom prst="rect">
            <a:avLst/>
          </a:prstGeom>
          <a:noFill/>
        </p:spPr>
        <p:txBody>
          <a:bodyPr wrap="none" rtlCol="0">
            <a:spAutoFit/>
          </a:bodyPr>
          <a:lstStyle/>
          <a:p>
            <a:r>
              <a:rPr lang="uk-UA" sz="2800" dirty="0">
                <a:solidFill>
                  <a:srgbClr val="182947"/>
                </a:solidFill>
                <a:latin typeface="Proxima Nova Lt" panose="02000506030000020004" pitchFamily="2" charset="0"/>
              </a:rPr>
              <a:t>у сфері безпеки дорожнього руху</a:t>
            </a:r>
          </a:p>
        </p:txBody>
      </p:sp>
      <p:cxnSp>
        <p:nvCxnSpPr>
          <p:cNvPr id="8" name="Прямая соединительная линия 7"/>
          <p:cNvCxnSpPr/>
          <p:nvPr/>
        </p:nvCxnSpPr>
        <p:spPr>
          <a:xfrm flipV="1">
            <a:off x="619395" y="2353190"/>
            <a:ext cx="6912117" cy="2129"/>
          </a:xfrm>
          <a:prstGeom prst="line">
            <a:avLst/>
          </a:prstGeom>
          <a:ln w="19050"/>
        </p:spPr>
        <p:style>
          <a:lnRef idx="2">
            <a:schemeClr val="accent4"/>
          </a:lnRef>
          <a:fillRef idx="0">
            <a:schemeClr val="accent4"/>
          </a:fillRef>
          <a:effectRef idx="1">
            <a:schemeClr val="accent4"/>
          </a:effectRef>
          <a:fontRef idx="minor">
            <a:schemeClr val="tx1"/>
          </a:fontRef>
        </p:style>
      </p:cxnSp>
      <p:sp>
        <p:nvSpPr>
          <p:cNvPr id="14" name="TextBox 13"/>
          <p:cNvSpPr txBox="1"/>
          <p:nvPr/>
        </p:nvSpPr>
        <p:spPr>
          <a:xfrm>
            <a:off x="558256" y="4019322"/>
            <a:ext cx="1740926" cy="369332"/>
          </a:xfrm>
          <a:prstGeom prst="rect">
            <a:avLst/>
          </a:prstGeom>
          <a:noFill/>
        </p:spPr>
        <p:txBody>
          <a:bodyPr wrap="none" rtlCol="0">
            <a:spAutoFit/>
          </a:bodyPr>
          <a:lstStyle/>
          <a:p>
            <a:r>
              <a:rPr lang="uk-UA" dirty="0">
                <a:solidFill>
                  <a:srgbClr val="182947"/>
                </a:solidFill>
                <a:latin typeface="Proxima Nova Lt" panose="02000506030000020004" pitchFamily="2" charset="0"/>
              </a:rPr>
              <a:t>Ст. 130 КУпАП</a:t>
            </a:r>
          </a:p>
        </p:txBody>
      </p:sp>
      <p:sp>
        <p:nvSpPr>
          <p:cNvPr id="28" name="TextBox 27"/>
          <p:cNvSpPr txBox="1"/>
          <p:nvPr/>
        </p:nvSpPr>
        <p:spPr>
          <a:xfrm>
            <a:off x="2474672" y="3939250"/>
            <a:ext cx="367408" cy="523220"/>
          </a:xfrm>
          <a:prstGeom prst="rect">
            <a:avLst/>
          </a:prstGeom>
          <a:noFill/>
        </p:spPr>
        <p:txBody>
          <a:bodyPr wrap="none" rtlCol="0">
            <a:spAutoFit/>
          </a:bodyPr>
          <a:lstStyle/>
          <a:p>
            <a:r>
              <a:rPr lang="uk-UA" sz="2800" dirty="0">
                <a:solidFill>
                  <a:srgbClr val="182947"/>
                </a:solidFill>
                <a:latin typeface="Proxima Nova Rg" panose="02000506030000020004" pitchFamily="2" charset="0"/>
              </a:rPr>
              <a:t>7</a:t>
            </a:r>
          </a:p>
        </p:txBody>
      </p:sp>
      <p:pic>
        <p:nvPicPr>
          <p:cNvPr id="41" name="Рисунок 26"/>
          <p:cNvPicPr>
            <a:picLocks noChangeAspect="1"/>
          </p:cNvPicPr>
          <p:nvPr/>
        </p:nvPicPr>
        <p:blipFill>
          <a:blip r:embed="rId4" cstate="print">
            <a:duotone>
              <a:schemeClr val="accent5">
                <a:shade val="45000"/>
                <a:satMod val="135000"/>
              </a:schemeClr>
              <a:prstClr val="white"/>
            </a:duotone>
            <a:lum bright="-40000" contrast="-40000"/>
          </a:blip>
          <a:srcRect/>
          <a:stretch>
            <a:fillRect/>
          </a:stretch>
        </p:blipFill>
        <p:spPr bwMode="auto">
          <a:xfrm>
            <a:off x="619395" y="5367883"/>
            <a:ext cx="1122148" cy="1130113"/>
          </a:xfrm>
          <a:prstGeom prst="rect">
            <a:avLst/>
          </a:prstGeom>
          <a:noFill/>
          <a:ln w="9525">
            <a:noFill/>
            <a:miter lim="800000"/>
            <a:headEnd/>
            <a:tailEnd/>
          </a:ln>
        </p:spPr>
      </p:pic>
      <p:sp>
        <p:nvSpPr>
          <p:cNvPr id="42" name="TextBox 41"/>
          <p:cNvSpPr txBox="1"/>
          <p:nvPr/>
        </p:nvSpPr>
        <p:spPr>
          <a:xfrm>
            <a:off x="1894910" y="5590890"/>
            <a:ext cx="1879041" cy="523220"/>
          </a:xfrm>
          <a:prstGeom prst="rect">
            <a:avLst/>
          </a:prstGeom>
          <a:noFill/>
        </p:spPr>
        <p:txBody>
          <a:bodyPr wrap="none" rtlCol="0">
            <a:spAutoFit/>
          </a:bodyPr>
          <a:lstStyle/>
          <a:p>
            <a:r>
              <a:rPr lang="uk-UA" sz="2800" spc="300" dirty="0">
                <a:solidFill>
                  <a:srgbClr val="182947"/>
                </a:solidFill>
                <a:latin typeface="Proxima Nova Rg" panose="02000506030000020004" pitchFamily="2" charset="0"/>
              </a:rPr>
              <a:t>ВСЬОГО</a:t>
            </a:r>
          </a:p>
        </p:txBody>
      </p:sp>
      <p:sp>
        <p:nvSpPr>
          <p:cNvPr id="43" name="TextBox 42"/>
          <p:cNvSpPr txBox="1"/>
          <p:nvPr/>
        </p:nvSpPr>
        <p:spPr>
          <a:xfrm>
            <a:off x="4639312" y="5306137"/>
            <a:ext cx="978794" cy="1015663"/>
          </a:xfrm>
          <a:prstGeom prst="rect">
            <a:avLst/>
          </a:prstGeom>
        </p:spPr>
        <p:style>
          <a:lnRef idx="2">
            <a:schemeClr val="accent4"/>
          </a:lnRef>
          <a:fillRef idx="1">
            <a:schemeClr val="lt1"/>
          </a:fillRef>
          <a:effectRef idx="0">
            <a:schemeClr val="accent4"/>
          </a:effectRef>
          <a:fontRef idx="minor">
            <a:schemeClr val="dk1"/>
          </a:fontRef>
        </p:style>
        <p:txBody>
          <a:bodyPr wrap="none" rtlCol="0">
            <a:spAutoFit/>
          </a:bodyPr>
          <a:lstStyle/>
          <a:p>
            <a:r>
              <a:rPr lang="uk-UA" sz="6000" dirty="0" smtClean="0">
                <a:solidFill>
                  <a:srgbClr val="FFC000"/>
                </a:solidFill>
                <a:latin typeface="Proxima Nova Rg" panose="02000506030000020004" pitchFamily="2" charset="0"/>
              </a:rPr>
              <a:t>44</a:t>
            </a:r>
            <a:endParaRPr lang="uk-UA" sz="6000" dirty="0">
              <a:solidFill>
                <a:srgbClr val="FFC000"/>
              </a:solidFill>
              <a:latin typeface="Proxima Nova Rg" panose="02000506030000020004" pitchFamily="2" charset="0"/>
            </a:endParaRPr>
          </a:p>
        </p:txBody>
      </p:sp>
      <p:sp>
        <p:nvSpPr>
          <p:cNvPr id="31" name="TextBox 30"/>
          <p:cNvSpPr txBox="1"/>
          <p:nvPr/>
        </p:nvSpPr>
        <p:spPr>
          <a:xfrm>
            <a:off x="537203" y="3646287"/>
            <a:ext cx="1740926" cy="369332"/>
          </a:xfrm>
          <a:prstGeom prst="rect">
            <a:avLst/>
          </a:prstGeom>
          <a:noFill/>
        </p:spPr>
        <p:txBody>
          <a:bodyPr wrap="none" rtlCol="0">
            <a:spAutoFit/>
          </a:bodyPr>
          <a:lstStyle/>
          <a:p>
            <a:r>
              <a:rPr lang="uk-UA" dirty="0">
                <a:solidFill>
                  <a:srgbClr val="182947"/>
                </a:solidFill>
                <a:latin typeface="Proxima Nova Lt" panose="02000506030000020004" pitchFamily="2" charset="0"/>
              </a:rPr>
              <a:t>Ст. 126 КУпАП</a:t>
            </a:r>
          </a:p>
        </p:txBody>
      </p:sp>
      <p:sp>
        <p:nvSpPr>
          <p:cNvPr id="32" name="TextBox 31"/>
          <p:cNvSpPr txBox="1"/>
          <p:nvPr/>
        </p:nvSpPr>
        <p:spPr>
          <a:xfrm>
            <a:off x="2467874" y="3569343"/>
            <a:ext cx="367408" cy="523220"/>
          </a:xfrm>
          <a:prstGeom prst="rect">
            <a:avLst/>
          </a:prstGeom>
          <a:noFill/>
        </p:spPr>
        <p:txBody>
          <a:bodyPr wrap="none" rtlCol="0">
            <a:spAutoFit/>
          </a:bodyPr>
          <a:lstStyle/>
          <a:p>
            <a:r>
              <a:rPr lang="uk-UA" sz="2800" dirty="0">
                <a:solidFill>
                  <a:srgbClr val="182947"/>
                </a:solidFill>
                <a:latin typeface="Proxima Nova Rg" panose="02000506030000020004" pitchFamily="2" charset="0"/>
              </a:rPr>
              <a:t>9</a:t>
            </a:r>
          </a:p>
        </p:txBody>
      </p:sp>
      <p:sp>
        <p:nvSpPr>
          <p:cNvPr id="36" name="TextBox 35"/>
          <p:cNvSpPr txBox="1"/>
          <p:nvPr/>
        </p:nvSpPr>
        <p:spPr>
          <a:xfrm>
            <a:off x="2472237" y="3196308"/>
            <a:ext cx="367408" cy="523220"/>
          </a:xfrm>
          <a:prstGeom prst="rect">
            <a:avLst/>
          </a:prstGeom>
          <a:noFill/>
        </p:spPr>
        <p:txBody>
          <a:bodyPr wrap="none" rtlCol="0">
            <a:spAutoFit/>
          </a:bodyPr>
          <a:lstStyle/>
          <a:p>
            <a:r>
              <a:rPr lang="uk-UA" sz="2800" dirty="0">
                <a:solidFill>
                  <a:srgbClr val="182947"/>
                </a:solidFill>
                <a:latin typeface="Proxima Nova Rg" panose="02000506030000020004" pitchFamily="2" charset="0"/>
              </a:rPr>
              <a:t>3</a:t>
            </a:r>
          </a:p>
        </p:txBody>
      </p:sp>
      <p:sp>
        <p:nvSpPr>
          <p:cNvPr id="37" name="TextBox 36"/>
          <p:cNvSpPr txBox="1"/>
          <p:nvPr/>
        </p:nvSpPr>
        <p:spPr>
          <a:xfrm>
            <a:off x="541776" y="3273252"/>
            <a:ext cx="1740926" cy="369332"/>
          </a:xfrm>
          <a:prstGeom prst="rect">
            <a:avLst/>
          </a:prstGeom>
          <a:noFill/>
        </p:spPr>
        <p:txBody>
          <a:bodyPr wrap="none" rtlCol="0">
            <a:spAutoFit/>
          </a:bodyPr>
          <a:lstStyle/>
          <a:p>
            <a:r>
              <a:rPr lang="uk-UA" dirty="0">
                <a:solidFill>
                  <a:srgbClr val="182947"/>
                </a:solidFill>
                <a:latin typeface="Proxima Nova Lt" panose="02000506030000020004" pitchFamily="2" charset="0"/>
              </a:rPr>
              <a:t>Ст. 125 КУпАП</a:t>
            </a:r>
          </a:p>
        </p:txBody>
      </p:sp>
      <p:sp>
        <p:nvSpPr>
          <p:cNvPr id="50" name="TextBox 49"/>
          <p:cNvSpPr txBox="1"/>
          <p:nvPr/>
        </p:nvSpPr>
        <p:spPr>
          <a:xfrm>
            <a:off x="558256" y="2903920"/>
            <a:ext cx="1740926" cy="369332"/>
          </a:xfrm>
          <a:prstGeom prst="rect">
            <a:avLst/>
          </a:prstGeom>
          <a:noFill/>
        </p:spPr>
        <p:txBody>
          <a:bodyPr wrap="none" rtlCol="0">
            <a:spAutoFit/>
          </a:bodyPr>
          <a:lstStyle/>
          <a:p>
            <a:r>
              <a:rPr lang="uk-UA" dirty="0">
                <a:solidFill>
                  <a:srgbClr val="182947"/>
                </a:solidFill>
                <a:latin typeface="Proxima Nova Lt" panose="02000506030000020004" pitchFamily="2" charset="0"/>
              </a:rPr>
              <a:t>Ст. 122 КУпАП</a:t>
            </a:r>
          </a:p>
        </p:txBody>
      </p:sp>
      <p:sp>
        <p:nvSpPr>
          <p:cNvPr id="51" name="TextBox 50"/>
          <p:cNvSpPr txBox="1"/>
          <p:nvPr/>
        </p:nvSpPr>
        <p:spPr>
          <a:xfrm>
            <a:off x="558256" y="2531006"/>
            <a:ext cx="1740926" cy="369332"/>
          </a:xfrm>
          <a:prstGeom prst="rect">
            <a:avLst/>
          </a:prstGeom>
          <a:noFill/>
        </p:spPr>
        <p:txBody>
          <a:bodyPr wrap="none" rtlCol="0">
            <a:spAutoFit/>
          </a:bodyPr>
          <a:lstStyle/>
          <a:p>
            <a:r>
              <a:rPr lang="uk-UA" dirty="0">
                <a:solidFill>
                  <a:srgbClr val="182947"/>
                </a:solidFill>
                <a:latin typeface="Proxima Nova Lt" panose="02000506030000020004" pitchFamily="2" charset="0"/>
              </a:rPr>
              <a:t>Ст. 121 КУпАП</a:t>
            </a:r>
          </a:p>
        </p:txBody>
      </p:sp>
      <p:sp>
        <p:nvSpPr>
          <p:cNvPr id="52" name="TextBox 51"/>
          <p:cNvSpPr txBox="1"/>
          <p:nvPr/>
        </p:nvSpPr>
        <p:spPr>
          <a:xfrm>
            <a:off x="2478067" y="2814401"/>
            <a:ext cx="543995" cy="523220"/>
          </a:xfrm>
          <a:prstGeom prst="rect">
            <a:avLst/>
          </a:prstGeom>
          <a:noFill/>
        </p:spPr>
        <p:txBody>
          <a:bodyPr wrap="none" rtlCol="0">
            <a:spAutoFit/>
          </a:bodyPr>
          <a:lstStyle/>
          <a:p>
            <a:r>
              <a:rPr lang="uk-UA" sz="2800" dirty="0" smtClean="0">
                <a:solidFill>
                  <a:srgbClr val="182947"/>
                </a:solidFill>
                <a:latin typeface="Proxima Nova Rg" panose="02000506030000020004" pitchFamily="2" charset="0"/>
              </a:rPr>
              <a:t>18</a:t>
            </a:r>
            <a:endParaRPr lang="uk-UA" sz="2800" dirty="0">
              <a:solidFill>
                <a:srgbClr val="182947"/>
              </a:solidFill>
              <a:latin typeface="Proxima Nova Rg" panose="02000506030000020004" pitchFamily="2" charset="0"/>
            </a:endParaRPr>
          </a:p>
        </p:txBody>
      </p:sp>
      <p:sp>
        <p:nvSpPr>
          <p:cNvPr id="53" name="TextBox 52"/>
          <p:cNvSpPr txBox="1"/>
          <p:nvPr/>
        </p:nvSpPr>
        <p:spPr>
          <a:xfrm>
            <a:off x="2531899" y="2431599"/>
            <a:ext cx="367408" cy="523220"/>
          </a:xfrm>
          <a:prstGeom prst="rect">
            <a:avLst/>
          </a:prstGeom>
          <a:noFill/>
        </p:spPr>
        <p:txBody>
          <a:bodyPr wrap="none" rtlCol="0">
            <a:spAutoFit/>
          </a:bodyPr>
          <a:lstStyle/>
          <a:p>
            <a:r>
              <a:rPr lang="uk-UA" sz="2800" dirty="0" smtClean="0">
                <a:solidFill>
                  <a:srgbClr val="182947"/>
                </a:solidFill>
                <a:latin typeface="Proxima Nova Rg" panose="02000506030000020004" pitchFamily="2" charset="0"/>
              </a:rPr>
              <a:t>7</a:t>
            </a:r>
            <a:endParaRPr lang="uk-UA" sz="2800" dirty="0">
              <a:solidFill>
                <a:srgbClr val="182947"/>
              </a:solidFill>
              <a:latin typeface="Proxima Nova Rg" panose="02000506030000020004" pitchFamily="2" charset="0"/>
            </a:endParaRPr>
          </a:p>
        </p:txBody>
      </p:sp>
      <p:pic>
        <p:nvPicPr>
          <p:cNvPr id="7170" name="Picture 2" descr="C:\Users\Олександр Квікал\Downloads\photo_5215725825641534509_y.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18128"/>
          <a:stretch/>
        </p:blipFill>
        <p:spPr bwMode="auto">
          <a:xfrm>
            <a:off x="8099009" y="2353190"/>
            <a:ext cx="3796898" cy="41448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064648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a:p>
        </p:txBody>
      </p:sp>
      <p:sp>
        <p:nvSpPr>
          <p:cNvPr id="3" name="Подзаголовок 2"/>
          <p:cNvSpPr>
            <a:spLocks noGrp="1"/>
          </p:cNvSpPr>
          <p:nvPr>
            <p:ph type="subTitle" idx="1"/>
          </p:nvPr>
        </p:nvSpPr>
        <p:spPr/>
        <p:txBody>
          <a:bodyPr/>
          <a:lstStyle/>
          <a:p>
            <a:endParaRPr lang="ru-RU"/>
          </a:p>
        </p:txBody>
      </p:sp>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40"/>
            <a:ext cx="12192073" cy="6857960"/>
          </a:xfrm>
          <a:prstGeom prst="rect">
            <a:avLst/>
          </a:prstGeom>
        </p:spPr>
      </p:pic>
      <p:sp>
        <p:nvSpPr>
          <p:cNvPr id="5" name="TextBox 4"/>
          <p:cNvSpPr txBox="1"/>
          <p:nvPr/>
        </p:nvSpPr>
        <p:spPr>
          <a:xfrm>
            <a:off x="1742891" y="630885"/>
            <a:ext cx="8139046" cy="523220"/>
          </a:xfrm>
          <a:prstGeom prst="rect">
            <a:avLst/>
          </a:prstGeom>
          <a:noFill/>
        </p:spPr>
        <p:txBody>
          <a:bodyPr wrap="square" rtlCol="0">
            <a:spAutoFit/>
          </a:bodyPr>
          <a:lstStyle/>
          <a:p>
            <a:pPr algn="ctr"/>
            <a:r>
              <a:rPr lang="uk-UA" sz="2800" dirty="0">
                <a:solidFill>
                  <a:schemeClr val="bg1"/>
                </a:solidFill>
                <a:latin typeface="Proxima Nova Rg" panose="02000506030000020004" pitchFamily="2" charset="0"/>
              </a:rPr>
              <a:t>Проведення обшуків за ініціативи ПОГ</a:t>
            </a:r>
          </a:p>
        </p:txBody>
      </p:sp>
      <p:sp>
        <p:nvSpPr>
          <p:cNvPr id="10" name="TextBox 9"/>
          <p:cNvSpPr txBox="1"/>
          <p:nvPr/>
        </p:nvSpPr>
        <p:spPr>
          <a:xfrm>
            <a:off x="99298" y="1713925"/>
            <a:ext cx="8420011" cy="1477328"/>
          </a:xfrm>
          <a:prstGeom prst="rect">
            <a:avLst/>
          </a:prstGeom>
          <a:noFill/>
        </p:spPr>
        <p:txBody>
          <a:bodyPr wrap="square" rtlCol="0">
            <a:spAutoFit/>
          </a:bodyPr>
          <a:lstStyle/>
          <a:p>
            <a:pPr lvl="0"/>
            <a:r>
              <a:rPr lang="uk-UA" dirty="0"/>
              <a:t>На території Здолбунівської ТГ за ініціативи ПОГ було проведено два обшуки</a:t>
            </a:r>
          </a:p>
          <a:p>
            <a:pPr lvl="0"/>
            <a:r>
              <a:rPr lang="uk-UA" dirty="0"/>
              <a:t>в результаті яких відкрито кримінальне провадження:</a:t>
            </a:r>
          </a:p>
          <a:p>
            <a:pPr marL="285750" lvl="0" indent="-285750">
              <a:buFont typeface="Wingdings" panose="05000000000000000000" pitchFamily="2" charset="2"/>
              <a:buChar char="ü"/>
            </a:pPr>
            <a:r>
              <a:rPr lang="uk-UA" dirty="0"/>
              <a:t>ст.</a:t>
            </a:r>
            <a:r>
              <a:rPr lang="uk-UA" b="1" dirty="0"/>
              <a:t>310 ККУ </a:t>
            </a:r>
            <a:r>
              <a:rPr lang="uk-UA" dirty="0"/>
              <a:t>«Посів або вирощування снотворного маку чи конопель»</a:t>
            </a:r>
          </a:p>
          <a:p>
            <a:pPr lvl="0"/>
            <a:r>
              <a:rPr lang="uk-UA" u="sng" dirty="0"/>
              <a:t>Особам правопорушникам повідомлено про підозру та матеріали направлені до суду. </a:t>
            </a:r>
            <a:endParaRPr lang="ru-RU" u="sng" dirty="0"/>
          </a:p>
        </p:txBody>
      </p:sp>
      <p:pic>
        <p:nvPicPr>
          <p:cNvPr id="8194" name="Picture 2" descr="C:\Users\Олександр Квікал\Downloads\photo_5215725825641534514_y.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21040" y="1713925"/>
            <a:ext cx="3749040" cy="5112506"/>
          </a:xfrm>
          <a:prstGeom prst="rect">
            <a:avLst/>
          </a:prstGeom>
          <a:noFill/>
          <a:extLst>
            <a:ext uri="{909E8E84-426E-40DD-AFC4-6F175D3DCCD1}">
              <a14:hiddenFill xmlns:a14="http://schemas.microsoft.com/office/drawing/2010/main">
                <a:solidFill>
                  <a:srgbClr val="FFFFFF"/>
                </a:solidFill>
              </a14:hiddenFill>
            </a:ext>
          </a:extLst>
        </p:spPr>
      </p:pic>
      <p:pic>
        <p:nvPicPr>
          <p:cNvPr id="8195" name="Picture 3" descr="C:\Users\Олександр Квікал\Downloads\photo_5215725825641534506_y.jpg"/>
          <p:cNvPicPr>
            <a:picLocks noChangeAspect="1" noChangeArrowheads="1"/>
          </p:cNvPicPr>
          <p:nvPr/>
        </p:nvPicPr>
        <p:blipFill rotWithShape="1">
          <a:blip r:embed="rId4">
            <a:extLst>
              <a:ext uri="{28A0092B-C50C-407E-A947-70E740481C1C}">
                <a14:useLocalDpi xmlns:a14="http://schemas.microsoft.com/office/drawing/2010/main" val="0"/>
              </a:ext>
            </a:extLst>
          </a:blip>
          <a:srcRect b="35356"/>
          <a:stretch/>
        </p:blipFill>
        <p:spPr bwMode="auto">
          <a:xfrm>
            <a:off x="1254033" y="2894875"/>
            <a:ext cx="6479177" cy="36104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686969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3291" y="0"/>
            <a:ext cx="12192000" cy="6857919"/>
          </a:xfrm>
          <a:prstGeom prst="rect">
            <a:avLst/>
          </a:prstGeom>
        </p:spPr>
      </p:pic>
      <p:sp>
        <p:nvSpPr>
          <p:cNvPr id="4" name="TextBox 3"/>
          <p:cNvSpPr txBox="1"/>
          <p:nvPr/>
        </p:nvSpPr>
        <p:spPr>
          <a:xfrm>
            <a:off x="228600" y="581025"/>
            <a:ext cx="8137164" cy="523220"/>
          </a:xfrm>
          <a:prstGeom prst="rect">
            <a:avLst/>
          </a:prstGeom>
          <a:noFill/>
        </p:spPr>
        <p:txBody>
          <a:bodyPr wrap="none" rtlCol="0">
            <a:spAutoFit/>
          </a:bodyPr>
          <a:lstStyle/>
          <a:p>
            <a:r>
              <a:rPr lang="uk-UA" sz="2800" dirty="0">
                <a:solidFill>
                  <a:schemeClr val="bg1"/>
                </a:solidFill>
                <a:latin typeface="Proxima Nova Rg" panose="02000506030000020004" pitchFamily="2" charset="0"/>
              </a:rPr>
              <a:t>РОЗКРИТІ КРИМІНАЛЬНІ ПРАВОПОРУШЕННЯ</a:t>
            </a:r>
          </a:p>
        </p:txBody>
      </p:sp>
      <p:sp>
        <p:nvSpPr>
          <p:cNvPr id="9" name="TextBox 8"/>
          <p:cNvSpPr txBox="1"/>
          <p:nvPr/>
        </p:nvSpPr>
        <p:spPr>
          <a:xfrm>
            <a:off x="824949" y="1822001"/>
            <a:ext cx="3321550" cy="430887"/>
          </a:xfrm>
          <a:prstGeom prst="rect">
            <a:avLst/>
          </a:prstGeom>
          <a:noFill/>
        </p:spPr>
        <p:txBody>
          <a:bodyPr wrap="none" rtlCol="0">
            <a:spAutoFit/>
          </a:bodyPr>
          <a:lstStyle/>
          <a:p>
            <a:r>
              <a:rPr lang="uk-UA" sz="2200" dirty="0">
                <a:solidFill>
                  <a:srgbClr val="182947"/>
                </a:solidFill>
                <a:latin typeface="Times New Roman" panose="02020603050405020304" pitchFamily="18" charset="0"/>
                <a:cs typeface="Times New Roman" panose="02020603050405020304" pitchFamily="18" charset="0"/>
              </a:rPr>
              <a:t>Легкі тілесні ушкодження</a:t>
            </a:r>
          </a:p>
        </p:txBody>
      </p:sp>
      <p:sp>
        <p:nvSpPr>
          <p:cNvPr id="14" name="Полилиния 13"/>
          <p:cNvSpPr/>
          <p:nvPr/>
        </p:nvSpPr>
        <p:spPr>
          <a:xfrm>
            <a:off x="9296705" y="3228730"/>
            <a:ext cx="801399" cy="1628647"/>
          </a:xfrm>
          <a:custGeom>
            <a:avLst/>
            <a:gdLst>
              <a:gd name="connsiteX0" fmla="*/ 118014 w 727833"/>
              <a:gd name="connsiteY0" fmla="*/ 575483 h 1464327"/>
              <a:gd name="connsiteX1" fmla="*/ 118014 w 727833"/>
              <a:gd name="connsiteY1" fmla="*/ 741655 h 1464327"/>
              <a:gd name="connsiteX2" fmla="*/ 130377 w 727833"/>
              <a:gd name="connsiteY2" fmla="*/ 738514 h 1464327"/>
              <a:gd name="connsiteX3" fmla="*/ 135000 w 727833"/>
              <a:gd name="connsiteY3" fmla="*/ 739689 h 1464327"/>
              <a:gd name="connsiteX4" fmla="*/ 135574 w 727833"/>
              <a:gd name="connsiteY4" fmla="*/ 575483 h 1464327"/>
              <a:gd name="connsiteX5" fmla="*/ 387816 w 727833"/>
              <a:gd name="connsiteY5" fmla="*/ 442310 h 1464327"/>
              <a:gd name="connsiteX6" fmla="*/ 387816 w 727833"/>
              <a:gd name="connsiteY6" fmla="*/ 465088 h 1464327"/>
              <a:gd name="connsiteX7" fmla="*/ 398557 w 727833"/>
              <a:gd name="connsiteY7" fmla="*/ 470784 h 1464327"/>
              <a:gd name="connsiteX8" fmla="*/ 409298 w 727833"/>
              <a:gd name="connsiteY8" fmla="*/ 465089 h 1464327"/>
              <a:gd name="connsiteX9" fmla="*/ 409298 w 727833"/>
              <a:gd name="connsiteY9" fmla="*/ 442310 h 1464327"/>
              <a:gd name="connsiteX10" fmla="*/ 164580 w 727833"/>
              <a:gd name="connsiteY10" fmla="*/ 434821 h 1464327"/>
              <a:gd name="connsiteX11" fmla="*/ 164580 w 727833"/>
              <a:gd name="connsiteY11" fmla="*/ 446632 h 1464327"/>
              <a:gd name="connsiteX12" fmla="*/ 257063 w 727833"/>
              <a:gd name="connsiteY12" fmla="*/ 446632 h 1464327"/>
              <a:gd name="connsiteX13" fmla="*/ 257063 w 727833"/>
              <a:gd name="connsiteY13" fmla="*/ 434821 h 1464327"/>
              <a:gd name="connsiteX14" fmla="*/ 399619 w 727833"/>
              <a:gd name="connsiteY14" fmla="*/ 424031 h 1464327"/>
              <a:gd name="connsiteX15" fmla="*/ 409474 w 727833"/>
              <a:gd name="connsiteY15" fmla="*/ 432471 h 1464327"/>
              <a:gd name="connsiteX16" fmla="*/ 424871 w 727833"/>
              <a:gd name="connsiteY16" fmla="*/ 432471 h 1464327"/>
              <a:gd name="connsiteX17" fmla="*/ 424871 w 727833"/>
              <a:gd name="connsiteY17" fmla="*/ 445658 h 1464327"/>
              <a:gd name="connsiteX18" fmla="*/ 436809 w 727833"/>
              <a:gd name="connsiteY18" fmla="*/ 455881 h 1464327"/>
              <a:gd name="connsiteX19" fmla="*/ 424871 w 727833"/>
              <a:gd name="connsiteY19" fmla="*/ 466104 h 1464327"/>
              <a:gd name="connsiteX20" fmla="*/ 424871 w 727833"/>
              <a:gd name="connsiteY20" fmla="*/ 477513 h 1464327"/>
              <a:gd name="connsiteX21" fmla="*/ 411550 w 727833"/>
              <a:gd name="connsiteY21" fmla="*/ 477513 h 1464327"/>
              <a:gd name="connsiteX22" fmla="*/ 399621 w 727833"/>
              <a:gd name="connsiteY22" fmla="*/ 487730 h 1464327"/>
              <a:gd name="connsiteX23" fmla="*/ 387689 w 727833"/>
              <a:gd name="connsiteY23" fmla="*/ 477513 h 1464327"/>
              <a:gd name="connsiteX24" fmla="*/ 372278 w 727833"/>
              <a:gd name="connsiteY24" fmla="*/ 477513 h 1464327"/>
              <a:gd name="connsiteX25" fmla="*/ 372278 w 727833"/>
              <a:gd name="connsiteY25" fmla="*/ 464314 h 1464327"/>
              <a:gd name="connsiteX26" fmla="*/ 362431 w 727833"/>
              <a:gd name="connsiteY26" fmla="*/ 455880 h 1464327"/>
              <a:gd name="connsiteX27" fmla="*/ 372278 w 727833"/>
              <a:gd name="connsiteY27" fmla="*/ 447447 h 1464327"/>
              <a:gd name="connsiteX28" fmla="*/ 372278 w 727833"/>
              <a:gd name="connsiteY28" fmla="*/ 432471 h 1464327"/>
              <a:gd name="connsiteX29" fmla="*/ 389766 w 727833"/>
              <a:gd name="connsiteY29" fmla="*/ 432471 h 1464327"/>
              <a:gd name="connsiteX30" fmla="*/ 399676 w 727833"/>
              <a:gd name="connsiteY30" fmla="*/ 408434 h 1464327"/>
              <a:gd name="connsiteX31" fmla="*/ 356096 w 727833"/>
              <a:gd name="connsiteY31" fmla="*/ 455870 h 1464327"/>
              <a:gd name="connsiteX32" fmla="*/ 399676 w 727833"/>
              <a:gd name="connsiteY32" fmla="*/ 503305 h 1464327"/>
              <a:gd name="connsiteX33" fmla="*/ 443258 w 727833"/>
              <a:gd name="connsiteY33" fmla="*/ 455870 h 1464327"/>
              <a:gd name="connsiteX34" fmla="*/ 399676 w 727833"/>
              <a:gd name="connsiteY34" fmla="*/ 408434 h 1464327"/>
              <a:gd name="connsiteX35" fmla="*/ 495842 w 727833"/>
              <a:gd name="connsiteY35" fmla="*/ 337647 h 1464327"/>
              <a:gd name="connsiteX36" fmla="*/ 556394 w 727833"/>
              <a:gd name="connsiteY36" fmla="*/ 376120 h 1464327"/>
              <a:gd name="connsiteX37" fmla="*/ 598674 w 727833"/>
              <a:gd name="connsiteY37" fmla="*/ 449097 h 1464327"/>
              <a:gd name="connsiteX38" fmla="*/ 722728 w 727833"/>
              <a:gd name="connsiteY38" fmla="*/ 663221 h 1464327"/>
              <a:gd name="connsiteX39" fmla="*/ 695652 w 727833"/>
              <a:gd name="connsiteY39" fmla="*/ 732372 h 1464327"/>
              <a:gd name="connsiteX40" fmla="*/ 622192 w 727833"/>
              <a:gd name="connsiteY40" fmla="*/ 721467 h 1464327"/>
              <a:gd name="connsiteX41" fmla="*/ 513783 w 727833"/>
              <a:gd name="connsiteY41" fmla="*/ 534349 h 1464327"/>
              <a:gd name="connsiteX42" fmla="*/ 513282 w 727833"/>
              <a:gd name="connsiteY42" fmla="*/ 534640 h 1464327"/>
              <a:gd name="connsiteX43" fmla="*/ 473784 w 727833"/>
              <a:gd name="connsiteY43" fmla="*/ 466465 h 1464327"/>
              <a:gd name="connsiteX44" fmla="*/ 473784 w 727833"/>
              <a:gd name="connsiteY44" fmla="*/ 758328 h 1464327"/>
              <a:gd name="connsiteX45" fmla="*/ 350533 w 727833"/>
              <a:gd name="connsiteY45" fmla="*/ 778394 h 1464327"/>
              <a:gd name="connsiteX46" fmla="*/ 344198 w 727833"/>
              <a:gd name="connsiteY46" fmla="*/ 767544 h 1464327"/>
              <a:gd name="connsiteX47" fmla="*/ 265541 w 727833"/>
              <a:gd name="connsiteY47" fmla="*/ 767544 h 1464327"/>
              <a:gd name="connsiteX48" fmla="*/ 258748 w 727833"/>
              <a:gd name="connsiteY48" fmla="*/ 779179 h 1464327"/>
              <a:gd name="connsiteX49" fmla="*/ 175345 w 727833"/>
              <a:gd name="connsiteY49" fmla="*/ 765600 h 1464327"/>
              <a:gd name="connsiteX50" fmla="*/ 185447 w 727833"/>
              <a:gd name="connsiteY50" fmla="*/ 784462 h 1464327"/>
              <a:gd name="connsiteX51" fmla="*/ 186146 w 727833"/>
              <a:gd name="connsiteY51" fmla="*/ 788814 h 1464327"/>
              <a:gd name="connsiteX52" fmla="*/ 257021 w 727833"/>
              <a:gd name="connsiteY52" fmla="*/ 800353 h 1464327"/>
              <a:gd name="connsiteX53" fmla="*/ 257768 w 727833"/>
              <a:gd name="connsiteY53" fmla="*/ 796988 h 1464327"/>
              <a:gd name="connsiteX54" fmla="*/ 265541 w 727833"/>
              <a:gd name="connsiteY54" fmla="*/ 810301 h 1464327"/>
              <a:gd name="connsiteX55" fmla="*/ 344198 w 727833"/>
              <a:gd name="connsiteY55" fmla="*/ 810301 h 1464327"/>
              <a:gd name="connsiteX56" fmla="*/ 352250 w 727833"/>
              <a:gd name="connsiteY56" fmla="*/ 796510 h 1464327"/>
              <a:gd name="connsiteX57" fmla="*/ 352906 w 727833"/>
              <a:gd name="connsiteY57" fmla="*/ 799464 h 1464327"/>
              <a:gd name="connsiteX58" fmla="*/ 473784 w 727833"/>
              <a:gd name="connsiteY58" fmla="*/ 779784 h 1464327"/>
              <a:gd name="connsiteX59" fmla="*/ 473784 w 727833"/>
              <a:gd name="connsiteY59" fmla="*/ 873858 h 1464327"/>
              <a:gd name="connsiteX60" fmla="*/ 471944 w 727833"/>
              <a:gd name="connsiteY60" fmla="*/ 1401165 h 1464327"/>
              <a:gd name="connsiteX61" fmla="*/ 398193 w 727833"/>
              <a:gd name="connsiteY61" fmla="*/ 1464327 h 1464327"/>
              <a:gd name="connsiteX62" fmla="*/ 324443 w 727833"/>
              <a:gd name="connsiteY62" fmla="*/ 1401165 h 1464327"/>
              <a:gd name="connsiteX63" fmla="*/ 324443 w 727833"/>
              <a:gd name="connsiteY63" fmla="*/ 896349 h 1464327"/>
              <a:gd name="connsiteX64" fmla="*/ 280192 w 727833"/>
              <a:gd name="connsiteY64" fmla="*/ 896349 h 1464327"/>
              <a:gd name="connsiteX65" fmla="*/ 280192 w 727833"/>
              <a:gd name="connsiteY65" fmla="*/ 1401164 h 1464327"/>
              <a:gd name="connsiteX66" fmla="*/ 206442 w 727833"/>
              <a:gd name="connsiteY66" fmla="*/ 1464327 h 1464327"/>
              <a:gd name="connsiteX67" fmla="*/ 132691 w 727833"/>
              <a:gd name="connsiteY67" fmla="*/ 1401164 h 1464327"/>
              <a:gd name="connsiteX68" fmla="*/ 134483 w 727833"/>
              <a:gd name="connsiteY68" fmla="*/ 887935 h 1464327"/>
              <a:gd name="connsiteX69" fmla="*/ 130377 w 727833"/>
              <a:gd name="connsiteY69" fmla="*/ 888978 h 1464327"/>
              <a:gd name="connsiteX70" fmla="*/ 88116 w 727833"/>
              <a:gd name="connsiteY70" fmla="*/ 866943 h 1464327"/>
              <a:gd name="connsiteX71" fmla="*/ 83123 w 727833"/>
              <a:gd name="connsiteY71" fmla="*/ 857621 h 1464327"/>
              <a:gd name="connsiteX72" fmla="*/ 81976 w 727833"/>
              <a:gd name="connsiteY72" fmla="*/ 858284 h 1464327"/>
              <a:gd name="connsiteX73" fmla="*/ 59008 w 727833"/>
              <a:gd name="connsiteY73" fmla="*/ 862255 h 1464327"/>
              <a:gd name="connsiteX74" fmla="*/ 0 w 727833"/>
              <a:gd name="connsiteY74" fmla="*/ 811719 h 1464327"/>
              <a:gd name="connsiteX75" fmla="*/ 0 w 727833"/>
              <a:gd name="connsiteY75" fmla="*/ 575483 h 1464327"/>
              <a:gd name="connsiteX76" fmla="*/ 0 w 727833"/>
              <a:gd name="connsiteY76" fmla="*/ 449256 h 1464327"/>
              <a:gd name="connsiteX77" fmla="*/ 114807 w 727833"/>
              <a:gd name="connsiteY77" fmla="*/ 350932 h 1464327"/>
              <a:gd name="connsiteX78" fmla="*/ 423840 w 727833"/>
              <a:gd name="connsiteY78" fmla="*/ 350932 h 1464327"/>
              <a:gd name="connsiteX79" fmla="*/ 455085 w 727833"/>
              <a:gd name="connsiteY79" fmla="*/ 338968 h 1464327"/>
              <a:gd name="connsiteX80" fmla="*/ 495842 w 727833"/>
              <a:gd name="connsiteY80" fmla="*/ 337647 h 1464327"/>
              <a:gd name="connsiteX81" fmla="*/ 421943 w 727833"/>
              <a:gd name="connsiteY81" fmla="*/ 146317 h 1464327"/>
              <a:gd name="connsiteX82" fmla="*/ 432544 w 727833"/>
              <a:gd name="connsiteY82" fmla="*/ 159781 h 1464327"/>
              <a:gd name="connsiteX83" fmla="*/ 443404 w 727833"/>
              <a:gd name="connsiteY83" fmla="*/ 205854 h 1464327"/>
              <a:gd name="connsiteX84" fmla="*/ 305199 w 727833"/>
              <a:gd name="connsiteY84" fmla="*/ 324216 h 1464327"/>
              <a:gd name="connsiteX85" fmla="*/ 166995 w 727833"/>
              <a:gd name="connsiteY85" fmla="*/ 205854 h 1464327"/>
              <a:gd name="connsiteX86" fmla="*/ 177856 w 727833"/>
              <a:gd name="connsiteY86" fmla="*/ 159781 h 1464327"/>
              <a:gd name="connsiteX87" fmla="*/ 188023 w 727833"/>
              <a:gd name="connsiteY87" fmla="*/ 146866 h 1464327"/>
              <a:gd name="connsiteX88" fmla="*/ 196467 w 727833"/>
              <a:gd name="connsiteY88" fmla="*/ 156415 h 1464327"/>
              <a:gd name="connsiteX89" fmla="*/ 304740 w 727833"/>
              <a:gd name="connsiteY89" fmla="*/ 191446 h 1464327"/>
              <a:gd name="connsiteX90" fmla="*/ 413013 w 727833"/>
              <a:gd name="connsiteY90" fmla="*/ 156415 h 1464327"/>
              <a:gd name="connsiteX91" fmla="*/ 292743 w 727833"/>
              <a:gd name="connsiteY91" fmla="*/ 44660 h 1464327"/>
              <a:gd name="connsiteX92" fmla="*/ 317616 w 727833"/>
              <a:gd name="connsiteY92" fmla="*/ 44660 h 1464327"/>
              <a:gd name="connsiteX93" fmla="*/ 317617 w 727833"/>
              <a:gd name="connsiteY93" fmla="*/ 71034 h 1464327"/>
              <a:gd name="connsiteX94" fmla="*/ 305179 w 727833"/>
              <a:gd name="connsiteY94" fmla="*/ 77627 h 1464327"/>
              <a:gd name="connsiteX95" fmla="*/ 292743 w 727833"/>
              <a:gd name="connsiteY95" fmla="*/ 71034 h 1464327"/>
              <a:gd name="connsiteX96" fmla="*/ 306410 w 727833"/>
              <a:gd name="connsiteY96" fmla="*/ 23496 h 1464327"/>
              <a:gd name="connsiteX97" fmla="*/ 295000 w 727833"/>
              <a:gd name="connsiteY97" fmla="*/ 33267 h 1464327"/>
              <a:gd name="connsiteX98" fmla="*/ 274752 w 727833"/>
              <a:gd name="connsiteY98" fmla="*/ 33267 h 1464327"/>
              <a:gd name="connsiteX99" fmla="*/ 274752 w 727833"/>
              <a:gd name="connsiteY99" fmla="*/ 50608 h 1464327"/>
              <a:gd name="connsiteX100" fmla="*/ 263351 w 727833"/>
              <a:gd name="connsiteY100" fmla="*/ 60372 h 1464327"/>
              <a:gd name="connsiteX101" fmla="*/ 274752 w 727833"/>
              <a:gd name="connsiteY101" fmla="*/ 70137 h 1464327"/>
              <a:gd name="connsiteX102" fmla="*/ 274752 w 727833"/>
              <a:gd name="connsiteY102" fmla="*/ 85419 h 1464327"/>
              <a:gd name="connsiteX103" fmla="*/ 292596 w 727833"/>
              <a:gd name="connsiteY103" fmla="*/ 85419 h 1464327"/>
              <a:gd name="connsiteX104" fmla="*/ 296726 w 727833"/>
              <a:gd name="connsiteY104" fmla="*/ 88955 h 1464327"/>
              <a:gd name="connsiteX105" fmla="*/ 305020 w 727833"/>
              <a:gd name="connsiteY105" fmla="*/ 87521 h 1464327"/>
              <a:gd name="connsiteX106" fmla="*/ 305179 w 727833"/>
              <a:gd name="connsiteY106" fmla="*/ 87605 h 1464327"/>
              <a:gd name="connsiteX107" fmla="*/ 305347 w 727833"/>
              <a:gd name="connsiteY107" fmla="*/ 87515 h 1464327"/>
              <a:gd name="connsiteX108" fmla="*/ 315688 w 727833"/>
              <a:gd name="connsiteY108" fmla="*/ 89303 h 1464327"/>
              <a:gd name="connsiteX109" fmla="*/ 320223 w 727833"/>
              <a:gd name="connsiteY109" fmla="*/ 85419 h 1464327"/>
              <a:gd name="connsiteX110" fmla="*/ 335647 w 727833"/>
              <a:gd name="connsiteY110" fmla="*/ 85419 h 1464327"/>
              <a:gd name="connsiteX111" fmla="*/ 335647 w 727833"/>
              <a:gd name="connsiteY111" fmla="*/ 72210 h 1464327"/>
              <a:gd name="connsiteX112" fmla="*/ 349468 w 727833"/>
              <a:gd name="connsiteY112" fmla="*/ 60372 h 1464327"/>
              <a:gd name="connsiteX113" fmla="*/ 335647 w 727833"/>
              <a:gd name="connsiteY113" fmla="*/ 48535 h 1464327"/>
              <a:gd name="connsiteX114" fmla="*/ 335646 w 727833"/>
              <a:gd name="connsiteY114" fmla="*/ 33267 h 1464327"/>
              <a:gd name="connsiteX115" fmla="*/ 317819 w 727833"/>
              <a:gd name="connsiteY115" fmla="*/ 33267 h 1464327"/>
              <a:gd name="connsiteX116" fmla="*/ 305201 w 727833"/>
              <a:gd name="connsiteY116" fmla="*/ 0 h 1464327"/>
              <a:gd name="connsiteX117" fmla="*/ 415143 w 727833"/>
              <a:gd name="connsiteY117" fmla="*/ 34730 h 1464327"/>
              <a:gd name="connsiteX118" fmla="*/ 432968 w 727833"/>
              <a:gd name="connsiteY118" fmla="*/ 39408 h 1464327"/>
              <a:gd name="connsiteX119" fmla="*/ 443704 w 727833"/>
              <a:gd name="connsiteY119" fmla="*/ 41263 h 1464327"/>
              <a:gd name="connsiteX120" fmla="*/ 467133 w 727833"/>
              <a:gd name="connsiteY120" fmla="*/ 71535 h 1464327"/>
              <a:gd name="connsiteX121" fmla="*/ 443704 w 727833"/>
              <a:gd name="connsiteY121" fmla="*/ 101807 h 1464327"/>
              <a:gd name="connsiteX122" fmla="*/ 435990 w 727833"/>
              <a:gd name="connsiteY122" fmla="*/ 103140 h 1464327"/>
              <a:gd name="connsiteX123" fmla="*/ 425056 w 727833"/>
              <a:gd name="connsiteY123" fmla="*/ 114552 h 1464327"/>
              <a:gd name="connsiteX124" fmla="*/ 427607 w 727833"/>
              <a:gd name="connsiteY124" fmla="*/ 114552 h 1464327"/>
              <a:gd name="connsiteX125" fmla="*/ 426039 w 727833"/>
              <a:gd name="connsiteY125" fmla="*/ 119882 h 1464327"/>
              <a:gd name="connsiteX126" fmla="*/ 304768 w 727833"/>
              <a:gd name="connsiteY126" fmla="*/ 175030 h 1464327"/>
              <a:gd name="connsiteX127" fmla="*/ 183499 w 727833"/>
              <a:gd name="connsiteY127" fmla="*/ 119882 h 1464327"/>
              <a:gd name="connsiteX128" fmla="*/ 181930 w 727833"/>
              <a:gd name="connsiteY128" fmla="*/ 114552 h 1464327"/>
              <a:gd name="connsiteX129" fmla="*/ 184482 w 727833"/>
              <a:gd name="connsiteY129" fmla="*/ 114552 h 1464327"/>
              <a:gd name="connsiteX130" fmla="*/ 173377 w 727833"/>
              <a:gd name="connsiteY130" fmla="*/ 102961 h 1464327"/>
              <a:gd name="connsiteX131" fmla="*/ 166696 w 727833"/>
              <a:gd name="connsiteY131" fmla="*/ 101807 h 1464327"/>
              <a:gd name="connsiteX132" fmla="*/ 146281 w 727833"/>
              <a:gd name="connsiteY132" fmla="*/ 84323 h 1464327"/>
              <a:gd name="connsiteX133" fmla="*/ 143267 w 727833"/>
              <a:gd name="connsiteY133" fmla="*/ 71535 h 1464327"/>
              <a:gd name="connsiteX134" fmla="*/ 166696 w 727833"/>
              <a:gd name="connsiteY134" fmla="*/ 41263 h 1464327"/>
              <a:gd name="connsiteX135" fmla="*/ 177436 w 727833"/>
              <a:gd name="connsiteY135" fmla="*/ 39407 h 1464327"/>
              <a:gd name="connsiteX136" fmla="*/ 195264 w 727833"/>
              <a:gd name="connsiteY136" fmla="*/ 34729 h 1464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Lst>
            <a:rect l="l" t="t" r="r" b="b"/>
            <a:pathLst>
              <a:path w="727833" h="1464327">
                <a:moveTo>
                  <a:pt x="118014" y="575483"/>
                </a:moveTo>
                <a:lnTo>
                  <a:pt x="118014" y="741655"/>
                </a:lnTo>
                <a:lnTo>
                  <a:pt x="130377" y="738514"/>
                </a:lnTo>
                <a:lnTo>
                  <a:pt x="135000" y="739689"/>
                </a:lnTo>
                <a:lnTo>
                  <a:pt x="135574" y="575483"/>
                </a:lnTo>
                <a:close/>
                <a:moveTo>
                  <a:pt x="387816" y="442310"/>
                </a:moveTo>
                <a:lnTo>
                  <a:pt x="387816" y="465088"/>
                </a:lnTo>
                <a:lnTo>
                  <a:pt x="398557" y="470784"/>
                </a:lnTo>
                <a:lnTo>
                  <a:pt x="409298" y="465089"/>
                </a:lnTo>
                <a:lnTo>
                  <a:pt x="409298" y="442310"/>
                </a:lnTo>
                <a:close/>
                <a:moveTo>
                  <a:pt x="164580" y="434821"/>
                </a:moveTo>
                <a:lnTo>
                  <a:pt x="164580" y="446632"/>
                </a:lnTo>
                <a:lnTo>
                  <a:pt x="257063" y="446632"/>
                </a:lnTo>
                <a:lnTo>
                  <a:pt x="257063" y="434821"/>
                </a:lnTo>
                <a:close/>
                <a:moveTo>
                  <a:pt x="399619" y="424031"/>
                </a:moveTo>
                <a:lnTo>
                  <a:pt x="409474" y="432471"/>
                </a:lnTo>
                <a:lnTo>
                  <a:pt x="424871" y="432471"/>
                </a:lnTo>
                <a:lnTo>
                  <a:pt x="424871" y="445658"/>
                </a:lnTo>
                <a:lnTo>
                  <a:pt x="436809" y="455881"/>
                </a:lnTo>
                <a:lnTo>
                  <a:pt x="424871" y="466104"/>
                </a:lnTo>
                <a:lnTo>
                  <a:pt x="424871" y="477513"/>
                </a:lnTo>
                <a:lnTo>
                  <a:pt x="411550" y="477513"/>
                </a:lnTo>
                <a:lnTo>
                  <a:pt x="399621" y="487730"/>
                </a:lnTo>
                <a:lnTo>
                  <a:pt x="387689" y="477513"/>
                </a:lnTo>
                <a:lnTo>
                  <a:pt x="372278" y="477513"/>
                </a:lnTo>
                <a:lnTo>
                  <a:pt x="372278" y="464314"/>
                </a:lnTo>
                <a:lnTo>
                  <a:pt x="362431" y="455880"/>
                </a:lnTo>
                <a:lnTo>
                  <a:pt x="372278" y="447447"/>
                </a:lnTo>
                <a:lnTo>
                  <a:pt x="372278" y="432471"/>
                </a:lnTo>
                <a:lnTo>
                  <a:pt x="389766" y="432471"/>
                </a:lnTo>
                <a:close/>
                <a:moveTo>
                  <a:pt x="399676" y="408434"/>
                </a:moveTo>
                <a:cubicBezTo>
                  <a:pt x="375607" y="408434"/>
                  <a:pt x="356096" y="429672"/>
                  <a:pt x="356096" y="455870"/>
                </a:cubicBezTo>
                <a:cubicBezTo>
                  <a:pt x="356096" y="482068"/>
                  <a:pt x="375607" y="503305"/>
                  <a:pt x="399676" y="503305"/>
                </a:cubicBezTo>
                <a:cubicBezTo>
                  <a:pt x="423746" y="503305"/>
                  <a:pt x="443258" y="482068"/>
                  <a:pt x="443258" y="455870"/>
                </a:cubicBezTo>
                <a:cubicBezTo>
                  <a:pt x="443258" y="429672"/>
                  <a:pt x="423746" y="408434"/>
                  <a:pt x="399676" y="408434"/>
                </a:cubicBezTo>
                <a:close/>
                <a:moveTo>
                  <a:pt x="495842" y="337647"/>
                </a:moveTo>
                <a:cubicBezTo>
                  <a:pt x="521707" y="341486"/>
                  <a:pt x="543934" y="354614"/>
                  <a:pt x="556394" y="376120"/>
                </a:cubicBezTo>
                <a:lnTo>
                  <a:pt x="598674" y="449097"/>
                </a:lnTo>
                <a:lnTo>
                  <a:pt x="722728" y="663221"/>
                </a:lnTo>
                <a:cubicBezTo>
                  <a:pt x="735536" y="685327"/>
                  <a:pt x="723414" y="716288"/>
                  <a:pt x="695652" y="732372"/>
                </a:cubicBezTo>
                <a:cubicBezTo>
                  <a:pt x="667888" y="748457"/>
                  <a:pt x="635000" y="743574"/>
                  <a:pt x="622192" y="721467"/>
                </a:cubicBezTo>
                <a:lnTo>
                  <a:pt x="513783" y="534349"/>
                </a:lnTo>
                <a:lnTo>
                  <a:pt x="513282" y="534640"/>
                </a:lnTo>
                <a:lnTo>
                  <a:pt x="473784" y="466465"/>
                </a:lnTo>
                <a:lnTo>
                  <a:pt x="473784" y="758328"/>
                </a:lnTo>
                <a:lnTo>
                  <a:pt x="350533" y="778394"/>
                </a:lnTo>
                <a:lnTo>
                  <a:pt x="344198" y="767544"/>
                </a:lnTo>
                <a:lnTo>
                  <a:pt x="265541" y="767544"/>
                </a:lnTo>
                <a:lnTo>
                  <a:pt x="258748" y="779179"/>
                </a:lnTo>
                <a:lnTo>
                  <a:pt x="175345" y="765600"/>
                </a:lnTo>
                <a:lnTo>
                  <a:pt x="185447" y="784462"/>
                </a:lnTo>
                <a:lnTo>
                  <a:pt x="186146" y="788814"/>
                </a:lnTo>
                <a:lnTo>
                  <a:pt x="257021" y="800353"/>
                </a:lnTo>
                <a:lnTo>
                  <a:pt x="257768" y="796988"/>
                </a:lnTo>
                <a:lnTo>
                  <a:pt x="265541" y="810301"/>
                </a:lnTo>
                <a:lnTo>
                  <a:pt x="344198" y="810301"/>
                </a:lnTo>
                <a:lnTo>
                  <a:pt x="352250" y="796510"/>
                </a:lnTo>
                <a:lnTo>
                  <a:pt x="352906" y="799464"/>
                </a:lnTo>
                <a:lnTo>
                  <a:pt x="473784" y="779784"/>
                </a:lnTo>
                <a:lnTo>
                  <a:pt x="473784" y="873858"/>
                </a:lnTo>
                <a:lnTo>
                  <a:pt x="471944" y="1401165"/>
                </a:lnTo>
                <a:cubicBezTo>
                  <a:pt x="471944" y="1436048"/>
                  <a:pt x="438924" y="1464327"/>
                  <a:pt x="398193" y="1464327"/>
                </a:cubicBezTo>
                <a:cubicBezTo>
                  <a:pt x="357462" y="1464327"/>
                  <a:pt x="324443" y="1436048"/>
                  <a:pt x="324443" y="1401165"/>
                </a:cubicBezTo>
                <a:lnTo>
                  <a:pt x="324443" y="896349"/>
                </a:lnTo>
                <a:lnTo>
                  <a:pt x="280192" y="896349"/>
                </a:lnTo>
                <a:lnTo>
                  <a:pt x="280192" y="1401164"/>
                </a:lnTo>
                <a:cubicBezTo>
                  <a:pt x="280192" y="1436048"/>
                  <a:pt x="247173" y="1464327"/>
                  <a:pt x="206442" y="1464327"/>
                </a:cubicBezTo>
                <a:cubicBezTo>
                  <a:pt x="165711" y="1464327"/>
                  <a:pt x="132691" y="1436048"/>
                  <a:pt x="132691" y="1401164"/>
                </a:cubicBezTo>
                <a:lnTo>
                  <a:pt x="134483" y="887935"/>
                </a:lnTo>
                <a:lnTo>
                  <a:pt x="130377" y="888978"/>
                </a:lnTo>
                <a:cubicBezTo>
                  <a:pt x="113873" y="888978"/>
                  <a:pt x="98932" y="880557"/>
                  <a:pt x="88116" y="866943"/>
                </a:cubicBezTo>
                <a:lnTo>
                  <a:pt x="83123" y="857621"/>
                </a:lnTo>
                <a:lnTo>
                  <a:pt x="81976" y="858284"/>
                </a:lnTo>
                <a:cubicBezTo>
                  <a:pt x="74916" y="860841"/>
                  <a:pt x="67155" y="862255"/>
                  <a:pt x="59008" y="862255"/>
                </a:cubicBezTo>
                <a:cubicBezTo>
                  <a:pt x="26419" y="862255"/>
                  <a:pt x="0" y="839629"/>
                  <a:pt x="0" y="811719"/>
                </a:cubicBezTo>
                <a:lnTo>
                  <a:pt x="0" y="575483"/>
                </a:lnTo>
                <a:lnTo>
                  <a:pt x="0" y="449256"/>
                </a:lnTo>
                <a:cubicBezTo>
                  <a:pt x="0" y="394953"/>
                  <a:pt x="51402" y="350932"/>
                  <a:pt x="114807" y="350932"/>
                </a:cubicBezTo>
                <a:lnTo>
                  <a:pt x="423840" y="350932"/>
                </a:lnTo>
                <a:lnTo>
                  <a:pt x="455085" y="338968"/>
                </a:lnTo>
                <a:cubicBezTo>
                  <a:pt x="469069" y="336129"/>
                  <a:pt x="482910" y="335727"/>
                  <a:pt x="495842" y="337647"/>
                </a:cubicBezTo>
                <a:close/>
                <a:moveTo>
                  <a:pt x="421943" y="146317"/>
                </a:moveTo>
                <a:lnTo>
                  <a:pt x="432544" y="159781"/>
                </a:lnTo>
                <a:cubicBezTo>
                  <a:pt x="439537" y="173942"/>
                  <a:pt x="443404" y="189511"/>
                  <a:pt x="443404" y="205854"/>
                </a:cubicBezTo>
                <a:cubicBezTo>
                  <a:pt x="443404" y="271224"/>
                  <a:pt x="381528" y="324216"/>
                  <a:pt x="305199" y="324216"/>
                </a:cubicBezTo>
                <a:cubicBezTo>
                  <a:pt x="228871" y="324216"/>
                  <a:pt x="166995" y="271224"/>
                  <a:pt x="166995" y="205854"/>
                </a:cubicBezTo>
                <a:cubicBezTo>
                  <a:pt x="166995" y="189511"/>
                  <a:pt x="170862" y="173942"/>
                  <a:pt x="177856" y="159781"/>
                </a:cubicBezTo>
                <a:lnTo>
                  <a:pt x="188023" y="146866"/>
                </a:lnTo>
                <a:lnTo>
                  <a:pt x="196467" y="156415"/>
                </a:lnTo>
                <a:cubicBezTo>
                  <a:pt x="222203" y="177810"/>
                  <a:pt x="261151" y="191446"/>
                  <a:pt x="304740" y="191446"/>
                </a:cubicBezTo>
                <a:cubicBezTo>
                  <a:pt x="348330" y="191446"/>
                  <a:pt x="387277" y="177810"/>
                  <a:pt x="413013" y="156415"/>
                </a:cubicBezTo>
                <a:close/>
                <a:moveTo>
                  <a:pt x="292743" y="44660"/>
                </a:moveTo>
                <a:lnTo>
                  <a:pt x="317616" y="44660"/>
                </a:lnTo>
                <a:lnTo>
                  <a:pt x="317617" y="71034"/>
                </a:lnTo>
                <a:lnTo>
                  <a:pt x="305179" y="77627"/>
                </a:lnTo>
                <a:lnTo>
                  <a:pt x="292743" y="71034"/>
                </a:lnTo>
                <a:close/>
                <a:moveTo>
                  <a:pt x="306410" y="23496"/>
                </a:moveTo>
                <a:lnTo>
                  <a:pt x="295000" y="33267"/>
                </a:lnTo>
                <a:lnTo>
                  <a:pt x="274752" y="33267"/>
                </a:lnTo>
                <a:lnTo>
                  <a:pt x="274752" y="50608"/>
                </a:lnTo>
                <a:lnTo>
                  <a:pt x="263351" y="60372"/>
                </a:lnTo>
                <a:lnTo>
                  <a:pt x="274752" y="70137"/>
                </a:lnTo>
                <a:lnTo>
                  <a:pt x="274752" y="85419"/>
                </a:lnTo>
                <a:lnTo>
                  <a:pt x="292596" y="85419"/>
                </a:lnTo>
                <a:lnTo>
                  <a:pt x="296726" y="88955"/>
                </a:lnTo>
                <a:lnTo>
                  <a:pt x="305020" y="87521"/>
                </a:lnTo>
                <a:lnTo>
                  <a:pt x="305179" y="87605"/>
                </a:lnTo>
                <a:lnTo>
                  <a:pt x="305347" y="87515"/>
                </a:lnTo>
                <a:lnTo>
                  <a:pt x="315688" y="89303"/>
                </a:lnTo>
                <a:lnTo>
                  <a:pt x="320223" y="85419"/>
                </a:lnTo>
                <a:lnTo>
                  <a:pt x="335647" y="85419"/>
                </a:lnTo>
                <a:lnTo>
                  <a:pt x="335647" y="72210"/>
                </a:lnTo>
                <a:lnTo>
                  <a:pt x="349468" y="60372"/>
                </a:lnTo>
                <a:lnTo>
                  <a:pt x="335647" y="48535"/>
                </a:lnTo>
                <a:lnTo>
                  <a:pt x="335646" y="33267"/>
                </a:lnTo>
                <a:lnTo>
                  <a:pt x="317819" y="33267"/>
                </a:lnTo>
                <a:close/>
                <a:moveTo>
                  <a:pt x="305201" y="0"/>
                </a:moveTo>
                <a:lnTo>
                  <a:pt x="415143" y="34730"/>
                </a:lnTo>
                <a:lnTo>
                  <a:pt x="432968" y="39408"/>
                </a:lnTo>
                <a:lnTo>
                  <a:pt x="443704" y="41263"/>
                </a:lnTo>
                <a:cubicBezTo>
                  <a:pt x="457472" y="46251"/>
                  <a:pt x="467133" y="57927"/>
                  <a:pt x="467133" y="71535"/>
                </a:cubicBezTo>
                <a:cubicBezTo>
                  <a:pt x="467133" y="85143"/>
                  <a:pt x="457472" y="96819"/>
                  <a:pt x="443704" y="101807"/>
                </a:cubicBezTo>
                <a:lnTo>
                  <a:pt x="435990" y="103140"/>
                </a:lnTo>
                <a:lnTo>
                  <a:pt x="425056" y="114552"/>
                </a:lnTo>
                <a:lnTo>
                  <a:pt x="427607" y="114552"/>
                </a:lnTo>
                <a:lnTo>
                  <a:pt x="426039" y="119882"/>
                </a:lnTo>
                <a:cubicBezTo>
                  <a:pt x="406059" y="152290"/>
                  <a:pt x="359285" y="175030"/>
                  <a:pt x="304768" y="175030"/>
                </a:cubicBezTo>
                <a:cubicBezTo>
                  <a:pt x="250253" y="175030"/>
                  <a:pt x="203478" y="152290"/>
                  <a:pt x="183499" y="119882"/>
                </a:cubicBezTo>
                <a:lnTo>
                  <a:pt x="181930" y="114552"/>
                </a:lnTo>
                <a:lnTo>
                  <a:pt x="184482" y="114552"/>
                </a:lnTo>
                <a:lnTo>
                  <a:pt x="173377" y="102961"/>
                </a:lnTo>
                <a:lnTo>
                  <a:pt x="166696" y="101807"/>
                </a:lnTo>
                <a:cubicBezTo>
                  <a:pt x="157517" y="98482"/>
                  <a:pt x="150164" y="92184"/>
                  <a:pt x="146281" y="84323"/>
                </a:cubicBezTo>
                <a:lnTo>
                  <a:pt x="143267" y="71535"/>
                </a:lnTo>
                <a:cubicBezTo>
                  <a:pt x="143267" y="57927"/>
                  <a:pt x="152928" y="46251"/>
                  <a:pt x="166696" y="41263"/>
                </a:cubicBezTo>
                <a:lnTo>
                  <a:pt x="177436" y="39407"/>
                </a:lnTo>
                <a:lnTo>
                  <a:pt x="195264" y="34729"/>
                </a:lnTo>
                <a:close/>
              </a:path>
            </a:pathLst>
          </a:custGeom>
          <a:solidFill>
            <a:srgbClr val="18294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15" name="Полилиния 14"/>
          <p:cNvSpPr/>
          <p:nvPr/>
        </p:nvSpPr>
        <p:spPr>
          <a:xfrm>
            <a:off x="10115554" y="3521813"/>
            <a:ext cx="936670" cy="1106631"/>
          </a:xfrm>
          <a:custGeom>
            <a:avLst/>
            <a:gdLst/>
            <a:ahLst/>
            <a:cxnLst/>
            <a:rect l="l" t="t" r="r" b="b"/>
            <a:pathLst>
              <a:path w="787542" h="1115390">
                <a:moveTo>
                  <a:pt x="458269" y="689116"/>
                </a:moveTo>
                <a:lnTo>
                  <a:pt x="498899" y="689116"/>
                </a:lnTo>
                <a:lnTo>
                  <a:pt x="498899" y="774841"/>
                </a:lnTo>
                <a:lnTo>
                  <a:pt x="446772" y="774841"/>
                </a:lnTo>
                <a:cubicBezTo>
                  <a:pt x="454437" y="741727"/>
                  <a:pt x="458269" y="713859"/>
                  <a:pt x="458269" y="691237"/>
                </a:cubicBezTo>
                <a:close/>
                <a:moveTo>
                  <a:pt x="636491" y="682196"/>
                </a:moveTo>
                <a:lnTo>
                  <a:pt x="650890" y="682196"/>
                </a:lnTo>
                <a:cubicBezTo>
                  <a:pt x="660340" y="682196"/>
                  <a:pt x="666777" y="683982"/>
                  <a:pt x="670200" y="687554"/>
                </a:cubicBezTo>
                <a:cubicBezTo>
                  <a:pt x="673623" y="691125"/>
                  <a:pt x="675335" y="695479"/>
                  <a:pt x="675335" y="700613"/>
                </a:cubicBezTo>
                <a:cubicBezTo>
                  <a:pt x="675335" y="705897"/>
                  <a:pt x="673363" y="710231"/>
                  <a:pt x="669419" y="713617"/>
                </a:cubicBezTo>
                <a:cubicBezTo>
                  <a:pt x="665475" y="717003"/>
                  <a:pt x="658629" y="718696"/>
                  <a:pt x="648881" y="718696"/>
                </a:cubicBezTo>
                <a:lnTo>
                  <a:pt x="636491" y="718696"/>
                </a:lnTo>
                <a:close/>
                <a:moveTo>
                  <a:pt x="284066" y="682196"/>
                </a:moveTo>
                <a:lnTo>
                  <a:pt x="298465" y="682196"/>
                </a:lnTo>
                <a:cubicBezTo>
                  <a:pt x="307915" y="682196"/>
                  <a:pt x="314352" y="683982"/>
                  <a:pt x="317775" y="687554"/>
                </a:cubicBezTo>
                <a:cubicBezTo>
                  <a:pt x="321198" y="691125"/>
                  <a:pt x="322910" y="695479"/>
                  <a:pt x="322910" y="700613"/>
                </a:cubicBezTo>
                <a:cubicBezTo>
                  <a:pt x="322910" y="705897"/>
                  <a:pt x="320938" y="710231"/>
                  <a:pt x="316994" y="713617"/>
                </a:cubicBezTo>
                <a:cubicBezTo>
                  <a:pt x="313050" y="717003"/>
                  <a:pt x="306204" y="718696"/>
                  <a:pt x="296456" y="718696"/>
                </a:cubicBezTo>
                <a:lnTo>
                  <a:pt x="284066" y="718696"/>
                </a:lnTo>
                <a:close/>
                <a:moveTo>
                  <a:pt x="585703" y="648933"/>
                </a:moveTo>
                <a:lnTo>
                  <a:pt x="585703" y="812569"/>
                </a:lnTo>
                <a:lnTo>
                  <a:pt x="636491" y="812569"/>
                </a:lnTo>
                <a:lnTo>
                  <a:pt x="636491" y="751847"/>
                </a:lnTo>
                <a:lnTo>
                  <a:pt x="664173" y="751847"/>
                </a:lnTo>
                <a:cubicBezTo>
                  <a:pt x="684562" y="751847"/>
                  <a:pt x="699724" y="747196"/>
                  <a:pt x="709658" y="737895"/>
                </a:cubicBezTo>
                <a:cubicBezTo>
                  <a:pt x="719593" y="728593"/>
                  <a:pt x="724560" y="715682"/>
                  <a:pt x="724560" y="699162"/>
                </a:cubicBezTo>
                <a:cubicBezTo>
                  <a:pt x="724560" y="683089"/>
                  <a:pt x="720002" y="670699"/>
                  <a:pt x="710886" y="661992"/>
                </a:cubicBezTo>
                <a:cubicBezTo>
                  <a:pt x="701770" y="653286"/>
                  <a:pt x="688060" y="648933"/>
                  <a:pt x="669754" y="648933"/>
                </a:cubicBezTo>
                <a:close/>
                <a:moveTo>
                  <a:pt x="412281" y="648933"/>
                </a:moveTo>
                <a:lnTo>
                  <a:pt x="412281" y="685433"/>
                </a:lnTo>
                <a:cubicBezTo>
                  <a:pt x="412281" y="718621"/>
                  <a:pt x="407556" y="748424"/>
                  <a:pt x="398105" y="774841"/>
                </a:cubicBezTo>
                <a:lnTo>
                  <a:pt x="381250" y="774841"/>
                </a:lnTo>
                <a:lnTo>
                  <a:pt x="381250" y="848176"/>
                </a:lnTo>
                <a:lnTo>
                  <a:pt x="421880" y="848176"/>
                </a:lnTo>
                <a:lnTo>
                  <a:pt x="421880" y="812569"/>
                </a:lnTo>
                <a:lnTo>
                  <a:pt x="526358" y="812569"/>
                </a:lnTo>
                <a:lnTo>
                  <a:pt x="526358" y="848176"/>
                </a:lnTo>
                <a:lnTo>
                  <a:pt x="567100" y="848176"/>
                </a:lnTo>
                <a:lnTo>
                  <a:pt x="567100" y="774841"/>
                </a:lnTo>
                <a:lnTo>
                  <a:pt x="549463" y="774841"/>
                </a:lnTo>
                <a:lnTo>
                  <a:pt x="549463" y="648933"/>
                </a:lnTo>
                <a:close/>
                <a:moveTo>
                  <a:pt x="233278" y="648933"/>
                </a:moveTo>
                <a:lnTo>
                  <a:pt x="233278" y="812569"/>
                </a:lnTo>
                <a:lnTo>
                  <a:pt x="284066" y="812569"/>
                </a:lnTo>
                <a:lnTo>
                  <a:pt x="284066" y="751847"/>
                </a:lnTo>
                <a:lnTo>
                  <a:pt x="311748" y="751847"/>
                </a:lnTo>
                <a:cubicBezTo>
                  <a:pt x="332137" y="751847"/>
                  <a:pt x="347299" y="747196"/>
                  <a:pt x="357233" y="737895"/>
                </a:cubicBezTo>
                <a:cubicBezTo>
                  <a:pt x="367168" y="728593"/>
                  <a:pt x="372135" y="715682"/>
                  <a:pt x="372135" y="699162"/>
                </a:cubicBezTo>
                <a:cubicBezTo>
                  <a:pt x="372135" y="683089"/>
                  <a:pt x="367577" y="670699"/>
                  <a:pt x="358461" y="661992"/>
                </a:cubicBezTo>
                <a:cubicBezTo>
                  <a:pt x="349345" y="653286"/>
                  <a:pt x="335635" y="648933"/>
                  <a:pt x="317329" y="648933"/>
                </a:cubicBezTo>
                <a:close/>
                <a:moveTo>
                  <a:pt x="131331" y="646142"/>
                </a:moveTo>
                <a:cubicBezTo>
                  <a:pt x="104021" y="646142"/>
                  <a:pt x="83017" y="653435"/>
                  <a:pt x="68321" y="668020"/>
                </a:cubicBezTo>
                <a:cubicBezTo>
                  <a:pt x="53624" y="682605"/>
                  <a:pt x="46275" y="703143"/>
                  <a:pt x="46275" y="729635"/>
                </a:cubicBezTo>
                <a:cubicBezTo>
                  <a:pt x="46275" y="757242"/>
                  <a:pt x="53549" y="778432"/>
                  <a:pt x="68097" y="793203"/>
                </a:cubicBezTo>
                <a:cubicBezTo>
                  <a:pt x="82645" y="807974"/>
                  <a:pt x="103053" y="815360"/>
                  <a:pt x="129322" y="815360"/>
                </a:cubicBezTo>
                <a:cubicBezTo>
                  <a:pt x="152985" y="815360"/>
                  <a:pt x="171161" y="810690"/>
                  <a:pt x="183848" y="801351"/>
                </a:cubicBezTo>
                <a:cubicBezTo>
                  <a:pt x="196536" y="792012"/>
                  <a:pt x="205410" y="779901"/>
                  <a:pt x="210470" y="765019"/>
                </a:cubicBezTo>
                <a:lnTo>
                  <a:pt x="162919" y="752182"/>
                </a:lnTo>
                <a:cubicBezTo>
                  <a:pt x="158306" y="769000"/>
                  <a:pt x="147702" y="777408"/>
                  <a:pt x="131107" y="777408"/>
                </a:cubicBezTo>
                <a:cubicBezTo>
                  <a:pt x="111760" y="777408"/>
                  <a:pt x="100709" y="766953"/>
                  <a:pt x="97956" y="746043"/>
                </a:cubicBezTo>
                <a:lnTo>
                  <a:pt x="147293" y="746043"/>
                </a:lnTo>
                <a:lnTo>
                  <a:pt x="147293" y="715682"/>
                </a:lnTo>
                <a:lnTo>
                  <a:pt x="97733" y="715682"/>
                </a:lnTo>
                <a:cubicBezTo>
                  <a:pt x="100933" y="694623"/>
                  <a:pt x="112132" y="684093"/>
                  <a:pt x="131331" y="684093"/>
                </a:cubicBezTo>
                <a:cubicBezTo>
                  <a:pt x="146288" y="684093"/>
                  <a:pt x="156259" y="690939"/>
                  <a:pt x="161245" y="704632"/>
                </a:cubicBezTo>
                <a:lnTo>
                  <a:pt x="206787" y="687330"/>
                </a:lnTo>
                <a:cubicBezTo>
                  <a:pt x="193243" y="659871"/>
                  <a:pt x="168091" y="646142"/>
                  <a:pt x="131331" y="646142"/>
                </a:cubicBezTo>
                <a:close/>
                <a:moveTo>
                  <a:pt x="182174" y="134714"/>
                </a:moveTo>
                <a:lnTo>
                  <a:pt x="275727" y="134714"/>
                </a:lnTo>
                <a:lnTo>
                  <a:pt x="275727" y="250536"/>
                </a:lnTo>
                <a:lnTo>
                  <a:pt x="228950" y="279492"/>
                </a:lnTo>
                <a:lnTo>
                  <a:pt x="182174" y="250536"/>
                </a:lnTo>
                <a:close/>
                <a:moveTo>
                  <a:pt x="233577" y="41770"/>
                </a:moveTo>
                <a:lnTo>
                  <a:pt x="190664" y="84682"/>
                </a:lnTo>
                <a:lnTo>
                  <a:pt x="114512" y="84682"/>
                </a:lnTo>
                <a:lnTo>
                  <a:pt x="114512" y="160835"/>
                </a:lnTo>
                <a:lnTo>
                  <a:pt x="71629" y="203716"/>
                </a:lnTo>
                <a:lnTo>
                  <a:pt x="114512" y="246598"/>
                </a:lnTo>
                <a:lnTo>
                  <a:pt x="114512" y="313708"/>
                </a:lnTo>
                <a:lnTo>
                  <a:pt x="181624" y="313709"/>
                </a:lnTo>
                <a:lnTo>
                  <a:pt x="233577" y="365663"/>
                </a:lnTo>
                <a:lnTo>
                  <a:pt x="285530" y="313709"/>
                </a:lnTo>
                <a:lnTo>
                  <a:pt x="343540" y="313709"/>
                </a:lnTo>
                <a:lnTo>
                  <a:pt x="343540" y="255700"/>
                </a:lnTo>
                <a:lnTo>
                  <a:pt x="395523" y="203716"/>
                </a:lnTo>
                <a:lnTo>
                  <a:pt x="343540" y="151733"/>
                </a:lnTo>
                <a:lnTo>
                  <a:pt x="343538" y="84682"/>
                </a:lnTo>
                <a:lnTo>
                  <a:pt x="276488" y="84682"/>
                </a:lnTo>
                <a:close/>
                <a:moveTo>
                  <a:pt x="0" y="5863"/>
                </a:moveTo>
                <a:lnTo>
                  <a:pt x="455068" y="5863"/>
                </a:lnTo>
                <a:lnTo>
                  <a:pt x="455068" y="342922"/>
                </a:lnTo>
                <a:lnTo>
                  <a:pt x="783778" y="342922"/>
                </a:lnTo>
                <a:lnTo>
                  <a:pt x="783778" y="1115390"/>
                </a:lnTo>
                <a:lnTo>
                  <a:pt x="0" y="1115390"/>
                </a:lnTo>
                <a:close/>
                <a:moveTo>
                  <a:pt x="494382" y="0"/>
                </a:moveTo>
                <a:lnTo>
                  <a:pt x="787542" y="305978"/>
                </a:lnTo>
                <a:lnTo>
                  <a:pt x="494382" y="305978"/>
                </a:lnTo>
                <a:close/>
              </a:path>
            </a:pathLst>
          </a:custGeom>
          <a:solidFill>
            <a:srgbClr val="18294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a:p>
        </p:txBody>
      </p:sp>
      <p:sp>
        <p:nvSpPr>
          <p:cNvPr id="16" name="TextBox 15"/>
          <p:cNvSpPr txBox="1"/>
          <p:nvPr/>
        </p:nvSpPr>
        <p:spPr>
          <a:xfrm>
            <a:off x="8002004" y="2288617"/>
            <a:ext cx="4015844" cy="1107996"/>
          </a:xfrm>
          <a:prstGeom prst="rect">
            <a:avLst/>
          </a:prstGeom>
          <a:noFill/>
        </p:spPr>
        <p:txBody>
          <a:bodyPr wrap="none" rtlCol="0">
            <a:spAutoFit/>
          </a:bodyPr>
          <a:lstStyle/>
          <a:p>
            <a:pPr algn="ctr"/>
            <a:r>
              <a:rPr lang="uk-UA" sz="2400" dirty="0">
                <a:solidFill>
                  <a:srgbClr val="182947"/>
                </a:solidFill>
                <a:latin typeface="Proxima Nova Rg" panose="02000506030000020004" pitchFamily="2" charset="0"/>
                <a:cs typeface="Arial" panose="020B0604020202020204" pitchFamily="34" charset="0"/>
              </a:rPr>
              <a:t>внесли відомості до ЄРДР</a:t>
            </a:r>
          </a:p>
          <a:p>
            <a:pPr algn="ctr"/>
            <a:r>
              <a:rPr lang="uk-UA" sz="2400" dirty="0">
                <a:solidFill>
                  <a:srgbClr val="182947"/>
                </a:solidFill>
                <a:latin typeface="Proxima Nova Rg" panose="02000506030000020004" pitchFamily="2" charset="0"/>
                <a:cs typeface="Arial" panose="020B0604020202020204" pitchFamily="34" charset="0"/>
              </a:rPr>
              <a:t>за матеріалами ПОГ</a:t>
            </a:r>
          </a:p>
          <a:p>
            <a:endParaRPr lang="uk-UA" dirty="0"/>
          </a:p>
        </p:txBody>
      </p:sp>
      <p:cxnSp>
        <p:nvCxnSpPr>
          <p:cNvPr id="22" name="Прямая соединительная линия 21"/>
          <p:cNvCxnSpPr/>
          <p:nvPr/>
        </p:nvCxnSpPr>
        <p:spPr>
          <a:xfrm flipH="1">
            <a:off x="7742916" y="2096688"/>
            <a:ext cx="16332" cy="4286835"/>
          </a:xfrm>
          <a:prstGeom prst="line">
            <a:avLst/>
          </a:prstGeom>
          <a:ln w="19050"/>
        </p:spPr>
        <p:style>
          <a:lnRef idx="2">
            <a:schemeClr val="accent4"/>
          </a:lnRef>
          <a:fillRef idx="0">
            <a:schemeClr val="accent4"/>
          </a:fillRef>
          <a:effectRef idx="1">
            <a:schemeClr val="accent4"/>
          </a:effectRef>
          <a:fontRef idx="minor">
            <a:schemeClr val="tx1"/>
          </a:fontRef>
        </p:style>
      </p:cxnSp>
      <p:sp>
        <p:nvSpPr>
          <p:cNvPr id="10" name="TextBox 9"/>
          <p:cNvSpPr txBox="1"/>
          <p:nvPr/>
        </p:nvSpPr>
        <p:spPr>
          <a:xfrm>
            <a:off x="5010033" y="1843326"/>
            <a:ext cx="341760" cy="461665"/>
          </a:xfrm>
          <a:prstGeom prst="rect">
            <a:avLst/>
          </a:prstGeom>
          <a:noFill/>
        </p:spPr>
        <p:txBody>
          <a:bodyPr wrap="none" rtlCol="0">
            <a:spAutoFit/>
          </a:bodyPr>
          <a:lstStyle/>
          <a:p>
            <a:r>
              <a:rPr lang="uk-UA" sz="2400" b="1" dirty="0" smtClean="0">
                <a:solidFill>
                  <a:srgbClr val="182947"/>
                </a:solidFill>
                <a:latin typeface="Times New Roman" panose="02020603050405020304" pitchFamily="18" charset="0"/>
                <a:cs typeface="Times New Roman" panose="02020603050405020304" pitchFamily="18" charset="0"/>
              </a:rPr>
              <a:t>4</a:t>
            </a:r>
            <a:endParaRPr lang="uk-UA" sz="2400" b="1" dirty="0">
              <a:solidFill>
                <a:srgbClr val="182947"/>
              </a:solidFill>
              <a:latin typeface="Times New Roman" panose="02020603050405020304" pitchFamily="18" charset="0"/>
              <a:cs typeface="Times New Roman" panose="02020603050405020304" pitchFamily="18" charset="0"/>
            </a:endParaRPr>
          </a:p>
        </p:txBody>
      </p:sp>
      <p:sp>
        <p:nvSpPr>
          <p:cNvPr id="37" name="TextBox 36"/>
          <p:cNvSpPr txBox="1"/>
          <p:nvPr/>
        </p:nvSpPr>
        <p:spPr>
          <a:xfrm>
            <a:off x="9502415" y="5275031"/>
            <a:ext cx="577402" cy="1015663"/>
          </a:xfrm>
          <a:prstGeom prst="rect">
            <a:avLst/>
          </a:prstGeom>
        </p:spPr>
        <p:style>
          <a:lnRef idx="2">
            <a:schemeClr val="accent4"/>
          </a:lnRef>
          <a:fillRef idx="1">
            <a:schemeClr val="lt1"/>
          </a:fillRef>
          <a:effectRef idx="0">
            <a:schemeClr val="accent4"/>
          </a:effectRef>
          <a:fontRef idx="minor">
            <a:schemeClr val="dk1"/>
          </a:fontRef>
        </p:style>
        <p:txBody>
          <a:bodyPr wrap="none" rtlCol="0">
            <a:spAutoFit/>
          </a:bodyPr>
          <a:lstStyle/>
          <a:p>
            <a:r>
              <a:rPr lang="uk-UA" sz="6000" dirty="0">
                <a:solidFill>
                  <a:srgbClr val="FFC000"/>
                </a:solidFill>
                <a:latin typeface="Proxima Nova Rg" panose="02000506030000020004" pitchFamily="2" charset="0"/>
              </a:rPr>
              <a:t>9</a:t>
            </a:r>
          </a:p>
        </p:txBody>
      </p:sp>
      <p:sp>
        <p:nvSpPr>
          <p:cNvPr id="7" name="Прямоугольник 6"/>
          <p:cNvSpPr/>
          <p:nvPr/>
        </p:nvSpPr>
        <p:spPr>
          <a:xfrm>
            <a:off x="785268" y="5963446"/>
            <a:ext cx="5221686" cy="769441"/>
          </a:xfrm>
          <a:prstGeom prst="rect">
            <a:avLst/>
          </a:prstGeom>
        </p:spPr>
        <p:txBody>
          <a:bodyPr wrap="none">
            <a:spAutoFit/>
          </a:bodyPr>
          <a:lstStyle/>
          <a:p>
            <a:r>
              <a:rPr lang="uk-UA" sz="2200" dirty="0">
                <a:solidFill>
                  <a:srgbClr val="182947"/>
                </a:solidFill>
                <a:latin typeface="Proxima Nova Rg" panose="02000506030000020004" pitchFamily="2" charset="0"/>
              </a:rPr>
              <a:t>Оголошено про підозру </a:t>
            </a:r>
            <a:r>
              <a:rPr lang="uk-UA" sz="2200" dirty="0" smtClean="0">
                <a:solidFill>
                  <a:srgbClr val="182947"/>
                </a:solidFill>
                <a:latin typeface="Proxima Nova Rg" panose="02000506030000020004" pitchFamily="2" charset="0"/>
              </a:rPr>
              <a:t>16 </a:t>
            </a:r>
            <a:r>
              <a:rPr lang="uk-UA" sz="2200" dirty="0">
                <a:solidFill>
                  <a:srgbClr val="182947"/>
                </a:solidFill>
                <a:latin typeface="Proxima Nova Rg" panose="02000506030000020004" pitchFamily="2" charset="0"/>
              </a:rPr>
              <a:t>особам що вчинили </a:t>
            </a:r>
          </a:p>
          <a:p>
            <a:r>
              <a:rPr lang="uk-UA" sz="2200" dirty="0">
                <a:solidFill>
                  <a:srgbClr val="182947"/>
                </a:solidFill>
                <a:latin typeface="Proxima Nova Rg" panose="02000506030000020004" pitchFamily="2" charset="0"/>
              </a:rPr>
              <a:t>кримінальні правопорушення</a:t>
            </a:r>
          </a:p>
        </p:txBody>
      </p:sp>
      <p:sp>
        <p:nvSpPr>
          <p:cNvPr id="26" name="TextBox 25"/>
          <p:cNvSpPr txBox="1"/>
          <p:nvPr/>
        </p:nvSpPr>
        <p:spPr>
          <a:xfrm>
            <a:off x="824949" y="2268276"/>
            <a:ext cx="2716193" cy="430887"/>
          </a:xfrm>
          <a:prstGeom prst="rect">
            <a:avLst/>
          </a:prstGeom>
          <a:noFill/>
        </p:spPr>
        <p:txBody>
          <a:bodyPr wrap="none" rtlCol="0">
            <a:spAutoFit/>
          </a:bodyPr>
          <a:lstStyle/>
          <a:p>
            <a:r>
              <a:rPr lang="uk-UA" sz="2200" dirty="0" smtClean="0">
                <a:solidFill>
                  <a:srgbClr val="182947"/>
                </a:solidFill>
                <a:latin typeface="Times New Roman" panose="02020603050405020304" pitchFamily="18" charset="0"/>
                <a:cs typeface="Times New Roman" panose="02020603050405020304" pitchFamily="18" charset="0"/>
              </a:rPr>
              <a:t>Домашнє насильство</a:t>
            </a:r>
            <a:endParaRPr lang="uk-UA" sz="2200" dirty="0">
              <a:solidFill>
                <a:srgbClr val="182947"/>
              </a:solidFill>
              <a:latin typeface="Times New Roman" panose="02020603050405020304" pitchFamily="18" charset="0"/>
              <a:cs typeface="Times New Roman" panose="02020603050405020304" pitchFamily="18" charset="0"/>
            </a:endParaRPr>
          </a:p>
        </p:txBody>
      </p:sp>
      <p:sp>
        <p:nvSpPr>
          <p:cNvPr id="27" name="TextBox 26"/>
          <p:cNvSpPr txBox="1"/>
          <p:nvPr/>
        </p:nvSpPr>
        <p:spPr>
          <a:xfrm>
            <a:off x="5613785" y="2252888"/>
            <a:ext cx="334725" cy="461665"/>
          </a:xfrm>
          <a:prstGeom prst="rect">
            <a:avLst/>
          </a:prstGeom>
          <a:noFill/>
        </p:spPr>
        <p:txBody>
          <a:bodyPr wrap="square" rtlCol="0">
            <a:spAutoFit/>
          </a:bodyPr>
          <a:lstStyle/>
          <a:p>
            <a:r>
              <a:rPr lang="uk-UA" sz="2400" b="1" dirty="0">
                <a:solidFill>
                  <a:srgbClr val="182947"/>
                </a:solidFill>
                <a:latin typeface="Times New Roman" panose="02020603050405020304" pitchFamily="18" charset="0"/>
                <a:cs typeface="Times New Roman" panose="02020603050405020304" pitchFamily="18" charset="0"/>
              </a:rPr>
              <a:t>4</a:t>
            </a:r>
          </a:p>
        </p:txBody>
      </p:sp>
      <p:sp>
        <p:nvSpPr>
          <p:cNvPr id="28" name="TextBox 27"/>
          <p:cNvSpPr txBox="1"/>
          <p:nvPr/>
        </p:nvSpPr>
        <p:spPr>
          <a:xfrm>
            <a:off x="824949" y="2755200"/>
            <a:ext cx="3857916" cy="769441"/>
          </a:xfrm>
          <a:prstGeom prst="rect">
            <a:avLst/>
          </a:prstGeom>
          <a:noFill/>
        </p:spPr>
        <p:txBody>
          <a:bodyPr wrap="none" rtlCol="0">
            <a:spAutoFit/>
          </a:bodyPr>
          <a:lstStyle/>
          <a:p>
            <a:r>
              <a:rPr lang="uk-UA" sz="2200" dirty="0">
                <a:solidFill>
                  <a:srgbClr val="182947"/>
                </a:solidFill>
                <a:latin typeface="Times New Roman" panose="02020603050405020304" pitchFamily="18" charset="0"/>
                <a:cs typeface="Times New Roman" panose="02020603050405020304" pitchFamily="18" charset="0"/>
              </a:rPr>
              <a:t>Посів або вирощування </a:t>
            </a:r>
          </a:p>
          <a:p>
            <a:r>
              <a:rPr lang="uk-UA" sz="2200" dirty="0">
                <a:solidFill>
                  <a:srgbClr val="182947"/>
                </a:solidFill>
                <a:latin typeface="Times New Roman" panose="02020603050405020304" pitchFamily="18" charset="0"/>
                <a:cs typeface="Times New Roman" panose="02020603050405020304" pitchFamily="18" charset="0"/>
              </a:rPr>
              <a:t>снотворного маку чи конопель</a:t>
            </a:r>
          </a:p>
        </p:txBody>
      </p:sp>
      <p:sp>
        <p:nvSpPr>
          <p:cNvPr id="29" name="TextBox 28"/>
          <p:cNvSpPr txBox="1"/>
          <p:nvPr/>
        </p:nvSpPr>
        <p:spPr>
          <a:xfrm>
            <a:off x="5554031" y="2909087"/>
            <a:ext cx="341760" cy="461665"/>
          </a:xfrm>
          <a:prstGeom prst="rect">
            <a:avLst/>
          </a:prstGeom>
          <a:noFill/>
        </p:spPr>
        <p:txBody>
          <a:bodyPr wrap="none" rtlCol="0">
            <a:spAutoFit/>
          </a:bodyPr>
          <a:lstStyle/>
          <a:p>
            <a:r>
              <a:rPr lang="uk-UA" sz="2400" b="1" dirty="0" smtClean="0">
                <a:solidFill>
                  <a:srgbClr val="182947"/>
                </a:solidFill>
                <a:latin typeface="Times New Roman" panose="02020603050405020304" pitchFamily="18" charset="0"/>
                <a:cs typeface="Times New Roman" panose="02020603050405020304" pitchFamily="18" charset="0"/>
              </a:rPr>
              <a:t>1</a:t>
            </a:r>
            <a:endParaRPr lang="uk-UA" sz="2400" b="1" dirty="0">
              <a:solidFill>
                <a:srgbClr val="182947"/>
              </a:solidFill>
              <a:latin typeface="Times New Roman" panose="02020603050405020304" pitchFamily="18" charset="0"/>
              <a:cs typeface="Times New Roman" panose="02020603050405020304" pitchFamily="18" charset="0"/>
            </a:endParaRPr>
          </a:p>
        </p:txBody>
      </p:sp>
      <p:sp>
        <p:nvSpPr>
          <p:cNvPr id="3" name="Прямоугольник 2"/>
          <p:cNvSpPr/>
          <p:nvPr/>
        </p:nvSpPr>
        <p:spPr>
          <a:xfrm>
            <a:off x="824949" y="3615870"/>
            <a:ext cx="5303183" cy="430887"/>
          </a:xfrm>
          <a:prstGeom prst="rect">
            <a:avLst/>
          </a:prstGeom>
        </p:spPr>
        <p:txBody>
          <a:bodyPr wrap="none">
            <a:spAutoFit/>
          </a:bodyPr>
          <a:lstStyle/>
          <a:p>
            <a:r>
              <a:rPr lang="uk-UA" sz="2200" dirty="0" smtClean="0">
                <a:latin typeface="Times New Roman" panose="02020603050405020304" pitchFamily="18" charset="0"/>
                <a:cs typeface="Times New Roman" panose="02020603050405020304" pitchFamily="18" charset="0"/>
              </a:rPr>
              <a:t>Ухилення від призову на військову службу</a:t>
            </a:r>
            <a:endParaRPr lang="uk-UA" sz="2200" dirty="0">
              <a:latin typeface="Times New Roman" panose="02020603050405020304" pitchFamily="18" charset="0"/>
              <a:cs typeface="Times New Roman" panose="02020603050405020304" pitchFamily="18" charset="0"/>
            </a:endParaRPr>
          </a:p>
        </p:txBody>
      </p:sp>
      <p:sp>
        <p:nvSpPr>
          <p:cNvPr id="5" name="Прямоугольник 4"/>
          <p:cNvSpPr/>
          <p:nvPr/>
        </p:nvSpPr>
        <p:spPr>
          <a:xfrm>
            <a:off x="6165883" y="3646962"/>
            <a:ext cx="325730" cy="430887"/>
          </a:xfrm>
          <a:prstGeom prst="rect">
            <a:avLst/>
          </a:prstGeom>
        </p:spPr>
        <p:txBody>
          <a:bodyPr wrap="none">
            <a:spAutoFit/>
          </a:bodyPr>
          <a:lstStyle/>
          <a:p>
            <a:r>
              <a:rPr lang="uk-UA" sz="2200" b="1" dirty="0" smtClean="0">
                <a:solidFill>
                  <a:srgbClr val="182947"/>
                </a:solidFill>
                <a:latin typeface="Times New Roman" panose="02020603050405020304" pitchFamily="18" charset="0"/>
                <a:cs typeface="Times New Roman" panose="02020603050405020304" pitchFamily="18" charset="0"/>
              </a:rPr>
              <a:t>2</a:t>
            </a:r>
            <a:endParaRPr lang="uk-UA" sz="2200" b="1" dirty="0">
              <a:solidFill>
                <a:srgbClr val="182947"/>
              </a:solidFill>
              <a:latin typeface="Times New Roman" panose="02020603050405020304" pitchFamily="18" charset="0"/>
              <a:cs typeface="Times New Roman" panose="02020603050405020304" pitchFamily="18" charset="0"/>
            </a:endParaRPr>
          </a:p>
        </p:txBody>
      </p:sp>
      <p:sp>
        <p:nvSpPr>
          <p:cNvPr id="8" name="Прямоугольник 7"/>
          <p:cNvSpPr/>
          <p:nvPr/>
        </p:nvSpPr>
        <p:spPr>
          <a:xfrm>
            <a:off x="824949" y="4075128"/>
            <a:ext cx="3901966" cy="430887"/>
          </a:xfrm>
          <a:prstGeom prst="rect">
            <a:avLst/>
          </a:prstGeom>
        </p:spPr>
        <p:txBody>
          <a:bodyPr wrap="none">
            <a:spAutoFit/>
          </a:bodyPr>
          <a:lstStyle/>
          <a:p>
            <a:r>
              <a:rPr lang="uk-UA" sz="2200" dirty="0" smtClean="0">
                <a:solidFill>
                  <a:srgbClr val="182947"/>
                </a:solidFill>
                <a:latin typeface="Times New Roman" panose="02020603050405020304" pitchFamily="18" charset="0"/>
                <a:cs typeface="Times New Roman" panose="02020603050405020304" pitchFamily="18" charset="0"/>
              </a:rPr>
              <a:t>Надання неправомірної вигоди</a:t>
            </a:r>
            <a:endParaRPr lang="uk-UA" sz="2200" dirty="0">
              <a:solidFill>
                <a:srgbClr val="182947"/>
              </a:solidFill>
              <a:latin typeface="Times New Roman" panose="02020603050405020304" pitchFamily="18" charset="0"/>
              <a:cs typeface="Times New Roman" panose="02020603050405020304" pitchFamily="18" charset="0"/>
            </a:endParaRPr>
          </a:p>
        </p:txBody>
      </p:sp>
      <p:sp>
        <p:nvSpPr>
          <p:cNvPr id="11" name="Прямоугольник 10"/>
          <p:cNvSpPr/>
          <p:nvPr/>
        </p:nvSpPr>
        <p:spPr>
          <a:xfrm>
            <a:off x="5554031" y="4103458"/>
            <a:ext cx="325730" cy="430887"/>
          </a:xfrm>
          <a:prstGeom prst="rect">
            <a:avLst/>
          </a:prstGeom>
        </p:spPr>
        <p:txBody>
          <a:bodyPr wrap="none">
            <a:spAutoFit/>
          </a:bodyPr>
          <a:lstStyle/>
          <a:p>
            <a:r>
              <a:rPr lang="uk-UA" sz="2200" b="1" dirty="0">
                <a:solidFill>
                  <a:srgbClr val="182947"/>
                </a:solidFill>
                <a:latin typeface="Times New Roman" panose="02020603050405020304" pitchFamily="18" charset="0"/>
                <a:cs typeface="Times New Roman" panose="02020603050405020304" pitchFamily="18" charset="0"/>
              </a:rPr>
              <a:t>1</a:t>
            </a:r>
          </a:p>
        </p:txBody>
      </p:sp>
      <p:sp>
        <p:nvSpPr>
          <p:cNvPr id="12" name="Прямоугольник 11"/>
          <p:cNvSpPr/>
          <p:nvPr/>
        </p:nvSpPr>
        <p:spPr>
          <a:xfrm>
            <a:off x="824949" y="4607064"/>
            <a:ext cx="3857787" cy="430887"/>
          </a:xfrm>
          <a:prstGeom prst="rect">
            <a:avLst/>
          </a:prstGeom>
        </p:spPr>
        <p:txBody>
          <a:bodyPr wrap="none">
            <a:spAutoFit/>
          </a:bodyPr>
          <a:lstStyle/>
          <a:p>
            <a:r>
              <a:rPr lang="uk-UA" sz="2200" dirty="0" smtClean="0">
                <a:solidFill>
                  <a:srgbClr val="182947"/>
                </a:solidFill>
                <a:latin typeface="Times New Roman" panose="02020603050405020304" pitchFamily="18" charset="0"/>
                <a:cs typeface="Times New Roman" panose="02020603050405020304" pitchFamily="18" charset="0"/>
              </a:rPr>
              <a:t>Ухилення від сплати аліментів</a:t>
            </a:r>
            <a:endParaRPr lang="uk-UA" sz="2200" dirty="0">
              <a:solidFill>
                <a:srgbClr val="182947"/>
              </a:solidFill>
              <a:latin typeface="Times New Roman" panose="02020603050405020304" pitchFamily="18" charset="0"/>
              <a:cs typeface="Times New Roman" panose="02020603050405020304" pitchFamily="18" charset="0"/>
            </a:endParaRPr>
          </a:p>
        </p:txBody>
      </p:sp>
      <p:sp>
        <p:nvSpPr>
          <p:cNvPr id="13" name="Прямоугольник 12"/>
          <p:cNvSpPr/>
          <p:nvPr/>
        </p:nvSpPr>
        <p:spPr>
          <a:xfrm>
            <a:off x="5495731" y="4628444"/>
            <a:ext cx="303288" cy="369332"/>
          </a:xfrm>
          <a:prstGeom prst="rect">
            <a:avLst/>
          </a:prstGeom>
        </p:spPr>
        <p:txBody>
          <a:bodyPr wrap="none">
            <a:spAutoFit/>
          </a:bodyPr>
          <a:lstStyle/>
          <a:p>
            <a:r>
              <a:rPr lang="uk-UA" b="1" dirty="0">
                <a:solidFill>
                  <a:srgbClr val="182947"/>
                </a:solidFill>
                <a:latin typeface="Times New Roman" panose="02020603050405020304" pitchFamily="18" charset="0"/>
                <a:cs typeface="Times New Roman" panose="02020603050405020304" pitchFamily="18" charset="0"/>
              </a:rPr>
              <a:t>1</a:t>
            </a:r>
          </a:p>
        </p:txBody>
      </p:sp>
    </p:spTree>
    <p:extLst>
      <p:ext uri="{BB962C8B-B14F-4D97-AF65-F5344CB8AC3E}">
        <p14:creationId xmlns:p14="http://schemas.microsoft.com/office/powerpoint/2010/main" val="422384919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1"/>
            <a:ext cx="12192074" cy="6857960"/>
          </a:xfrm>
          <a:prstGeom prst="rect">
            <a:avLst/>
          </a:prstGeom>
        </p:spPr>
      </p:pic>
      <p:pic>
        <p:nvPicPr>
          <p:cNvPr id="3" name="Рисунок 2"/>
          <p:cNvPicPr>
            <a:picLocks noChangeAspect="1"/>
          </p:cNvPicPr>
          <p:nvPr/>
        </p:nvPicPr>
        <p:blipFill>
          <a:blip r:embed="rId3"/>
          <a:stretch>
            <a:fillRect/>
          </a:stretch>
        </p:blipFill>
        <p:spPr>
          <a:xfrm>
            <a:off x="251322" y="515284"/>
            <a:ext cx="7907197" cy="749873"/>
          </a:xfrm>
          <a:prstGeom prst="rect">
            <a:avLst/>
          </a:prstGeom>
        </p:spPr>
      </p:pic>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36583"/>
            <a:ext cx="12192073" cy="6857960"/>
          </a:xfrm>
          <a:prstGeom prst="rect">
            <a:avLst/>
          </a:prstGeom>
        </p:spPr>
      </p:pic>
      <p:sp>
        <p:nvSpPr>
          <p:cNvPr id="5" name="Прямоугольник 4"/>
          <p:cNvSpPr/>
          <p:nvPr/>
        </p:nvSpPr>
        <p:spPr>
          <a:xfrm>
            <a:off x="332672" y="426637"/>
            <a:ext cx="5511445" cy="738664"/>
          </a:xfrm>
          <a:prstGeom prst="rect">
            <a:avLst/>
          </a:prstGeom>
        </p:spPr>
        <p:txBody>
          <a:bodyPr wrap="none">
            <a:spAutoFit/>
          </a:bodyPr>
          <a:lstStyle/>
          <a:p>
            <a:pPr lvl="0">
              <a:lnSpc>
                <a:spcPct val="150000"/>
              </a:lnSpc>
            </a:pPr>
            <a:r>
              <a:rPr lang="uk-UA" sz="2800" dirty="0">
                <a:solidFill>
                  <a:prstClr val="white"/>
                </a:solidFill>
                <a:latin typeface="Proxima Nova Lt" panose="02000506030000020004" pitchFamily="2" charset="0"/>
              </a:rPr>
              <a:t>АДМІНІСТРАТИВНА ПРАКТИКА</a:t>
            </a:r>
          </a:p>
        </p:txBody>
      </p:sp>
      <p:sp>
        <p:nvSpPr>
          <p:cNvPr id="6" name="Прямоугольник 5"/>
          <p:cNvSpPr/>
          <p:nvPr/>
        </p:nvSpPr>
        <p:spPr>
          <a:xfrm>
            <a:off x="6724006" y="1842812"/>
            <a:ext cx="4751622" cy="523220"/>
          </a:xfrm>
          <a:prstGeom prst="rect">
            <a:avLst/>
          </a:prstGeom>
        </p:spPr>
        <p:txBody>
          <a:bodyPr wrap="none">
            <a:spAutoFit/>
          </a:bodyPr>
          <a:lstStyle/>
          <a:p>
            <a:r>
              <a:rPr lang="uk-UA" sz="2800" dirty="0">
                <a:solidFill>
                  <a:srgbClr val="182947"/>
                </a:solidFill>
                <a:latin typeface="Proxima Nova Lt" panose="02000506030000020004" pitchFamily="2" charset="0"/>
              </a:rPr>
              <a:t>у сфері дозвільної системи</a:t>
            </a:r>
          </a:p>
        </p:txBody>
      </p:sp>
      <p:cxnSp>
        <p:nvCxnSpPr>
          <p:cNvPr id="7" name="Прямая соединительная линия 6"/>
          <p:cNvCxnSpPr/>
          <p:nvPr/>
        </p:nvCxnSpPr>
        <p:spPr>
          <a:xfrm flipV="1">
            <a:off x="6771124" y="2375631"/>
            <a:ext cx="4657385" cy="2128"/>
          </a:xfrm>
          <a:prstGeom prst="line">
            <a:avLst/>
          </a:prstGeom>
          <a:ln w="19050"/>
        </p:spPr>
        <p:style>
          <a:lnRef idx="2">
            <a:schemeClr val="accent4"/>
          </a:lnRef>
          <a:fillRef idx="0">
            <a:schemeClr val="accent4"/>
          </a:fillRef>
          <a:effectRef idx="1">
            <a:schemeClr val="accent4"/>
          </a:effectRef>
          <a:fontRef idx="minor">
            <a:schemeClr val="tx1"/>
          </a:fontRef>
        </p:style>
      </p:cxnSp>
      <p:pic>
        <p:nvPicPr>
          <p:cNvPr id="8" name="Рисунок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02209" y="3670076"/>
            <a:ext cx="1077454" cy="1077454"/>
          </a:xfrm>
          <a:prstGeom prst="rect">
            <a:avLst/>
          </a:prstGeom>
        </p:spPr>
      </p:pic>
      <p:sp>
        <p:nvSpPr>
          <p:cNvPr id="9" name="TextBox 8"/>
          <p:cNvSpPr txBox="1"/>
          <p:nvPr/>
        </p:nvSpPr>
        <p:spPr>
          <a:xfrm>
            <a:off x="6771124" y="2772474"/>
            <a:ext cx="3712042" cy="523220"/>
          </a:xfrm>
          <a:prstGeom prst="rect">
            <a:avLst/>
          </a:prstGeom>
          <a:noFill/>
        </p:spPr>
        <p:txBody>
          <a:bodyPr wrap="none" rtlCol="0">
            <a:spAutoFit/>
          </a:bodyPr>
          <a:lstStyle/>
          <a:p>
            <a:r>
              <a:rPr lang="uk-UA" sz="2800" dirty="0">
                <a:solidFill>
                  <a:srgbClr val="182947"/>
                </a:solidFill>
                <a:latin typeface="Proxima Nova Lt" panose="02000506030000020004" pitchFamily="2" charset="0"/>
              </a:rPr>
              <a:t>Всього власників зброї</a:t>
            </a:r>
          </a:p>
        </p:txBody>
      </p:sp>
      <p:sp>
        <p:nvSpPr>
          <p:cNvPr id="13" name="TextBox 12"/>
          <p:cNvSpPr txBox="1"/>
          <p:nvPr/>
        </p:nvSpPr>
        <p:spPr>
          <a:xfrm>
            <a:off x="8755311" y="3632769"/>
            <a:ext cx="1362874" cy="1015663"/>
          </a:xfrm>
          <a:prstGeom prst="rect">
            <a:avLst/>
          </a:prstGeom>
        </p:spPr>
        <p:style>
          <a:lnRef idx="2">
            <a:schemeClr val="accent4"/>
          </a:lnRef>
          <a:fillRef idx="1">
            <a:schemeClr val="lt1"/>
          </a:fillRef>
          <a:effectRef idx="0">
            <a:schemeClr val="accent4"/>
          </a:effectRef>
          <a:fontRef idx="minor">
            <a:schemeClr val="dk1"/>
          </a:fontRef>
        </p:style>
        <p:txBody>
          <a:bodyPr wrap="none" rtlCol="0">
            <a:spAutoFit/>
          </a:bodyPr>
          <a:lstStyle/>
          <a:p>
            <a:r>
              <a:rPr lang="uk-UA" sz="6000" dirty="0" smtClean="0">
                <a:solidFill>
                  <a:srgbClr val="FFC000"/>
                </a:solidFill>
                <a:latin typeface="Proxima Nova Rg" panose="02000506030000020004" pitchFamily="2" charset="0"/>
              </a:rPr>
              <a:t>496</a:t>
            </a:r>
            <a:endParaRPr lang="uk-UA" sz="6000" dirty="0">
              <a:solidFill>
                <a:srgbClr val="FFC000"/>
              </a:solidFill>
              <a:latin typeface="Proxima Nova Rg" panose="02000506030000020004" pitchFamily="2" charset="0"/>
            </a:endParaRPr>
          </a:p>
        </p:txBody>
      </p:sp>
      <p:sp>
        <p:nvSpPr>
          <p:cNvPr id="14" name="TextBox 13"/>
          <p:cNvSpPr txBox="1"/>
          <p:nvPr/>
        </p:nvSpPr>
        <p:spPr>
          <a:xfrm>
            <a:off x="10665966" y="5251905"/>
            <a:ext cx="524374" cy="523220"/>
          </a:xfrm>
          <a:prstGeom prst="rect">
            <a:avLst/>
          </a:prstGeom>
          <a:noFill/>
        </p:spPr>
        <p:txBody>
          <a:bodyPr wrap="none" rtlCol="0">
            <a:spAutoFit/>
          </a:bodyPr>
          <a:lstStyle/>
          <a:p>
            <a:r>
              <a:rPr lang="uk-UA" sz="2800" dirty="0" smtClean="0">
                <a:solidFill>
                  <a:srgbClr val="182947"/>
                </a:solidFill>
                <a:latin typeface="Proxima Nova Rg" panose="02000506030000020004" pitchFamily="2" charset="0"/>
              </a:rPr>
              <a:t>17</a:t>
            </a:r>
            <a:endParaRPr lang="uk-UA" sz="2800" dirty="0">
              <a:solidFill>
                <a:srgbClr val="182947"/>
              </a:solidFill>
              <a:latin typeface="Proxima Nova Rg" panose="02000506030000020004" pitchFamily="2" charset="0"/>
            </a:endParaRPr>
          </a:p>
        </p:txBody>
      </p:sp>
      <p:sp>
        <p:nvSpPr>
          <p:cNvPr id="16" name="TextBox 15"/>
          <p:cNvSpPr txBox="1"/>
          <p:nvPr/>
        </p:nvSpPr>
        <p:spPr>
          <a:xfrm>
            <a:off x="6771124" y="5301470"/>
            <a:ext cx="2238241" cy="461665"/>
          </a:xfrm>
          <a:prstGeom prst="rect">
            <a:avLst/>
          </a:prstGeom>
          <a:noFill/>
        </p:spPr>
        <p:txBody>
          <a:bodyPr wrap="none" rtlCol="0">
            <a:spAutoFit/>
          </a:bodyPr>
          <a:lstStyle/>
          <a:p>
            <a:r>
              <a:rPr lang="uk-UA" sz="2400" dirty="0">
                <a:solidFill>
                  <a:srgbClr val="182947"/>
                </a:solidFill>
                <a:latin typeface="Proxima Nova Lt" panose="02000506030000020004" pitchFamily="2" charset="0"/>
              </a:rPr>
              <a:t>Ст. 192 КУпАП</a:t>
            </a:r>
          </a:p>
        </p:txBody>
      </p:sp>
      <p:pic>
        <p:nvPicPr>
          <p:cNvPr id="10" name="Рисунок 9"/>
          <p:cNvPicPr>
            <a:picLocks noChangeAspect="1"/>
          </p:cNvPicPr>
          <p:nvPr/>
        </p:nvPicPr>
        <p:blipFill>
          <a:blip r:embed="rId5"/>
          <a:stretch>
            <a:fillRect/>
          </a:stretch>
        </p:blipFill>
        <p:spPr>
          <a:xfrm>
            <a:off x="1200241" y="1706101"/>
            <a:ext cx="4444175" cy="5005403"/>
          </a:xfrm>
          <a:prstGeom prst="rect">
            <a:avLst/>
          </a:prstGeom>
        </p:spPr>
      </p:pic>
    </p:spTree>
    <p:extLst>
      <p:ext uri="{BB962C8B-B14F-4D97-AF65-F5344CB8AC3E}">
        <p14:creationId xmlns:p14="http://schemas.microsoft.com/office/powerpoint/2010/main" val="78727456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 y="0"/>
            <a:ext cx="12192073" cy="6857960"/>
          </a:xfrm>
          <a:prstGeom prst="rect">
            <a:avLst/>
          </a:prstGeom>
        </p:spPr>
      </p:pic>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4835" y="3026961"/>
            <a:ext cx="881106" cy="881106"/>
          </a:xfrm>
          <a:prstGeom prst="rect">
            <a:avLst/>
          </a:prstGeom>
        </p:spPr>
      </p:pic>
      <p:pic>
        <p:nvPicPr>
          <p:cNvPr id="5" name="Рисунок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1610" y="4286222"/>
            <a:ext cx="916564" cy="914774"/>
          </a:xfrm>
          <a:prstGeom prst="rect">
            <a:avLst/>
          </a:prstGeom>
        </p:spPr>
      </p:pic>
      <p:pic>
        <p:nvPicPr>
          <p:cNvPr id="6" name="Рисунок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2821" y="5695886"/>
            <a:ext cx="755353" cy="755353"/>
          </a:xfrm>
          <a:prstGeom prst="rect">
            <a:avLst/>
          </a:prstGeom>
        </p:spPr>
      </p:pic>
      <p:pic>
        <p:nvPicPr>
          <p:cNvPr id="7" name="Рисунок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1610" y="1888872"/>
            <a:ext cx="849923" cy="849923"/>
          </a:xfrm>
          <a:prstGeom prst="rect">
            <a:avLst/>
          </a:prstGeom>
        </p:spPr>
      </p:pic>
      <p:sp>
        <p:nvSpPr>
          <p:cNvPr id="9" name="TextBox 8"/>
          <p:cNvSpPr txBox="1"/>
          <p:nvPr/>
        </p:nvSpPr>
        <p:spPr>
          <a:xfrm>
            <a:off x="1481533" y="3026961"/>
            <a:ext cx="6818085" cy="830997"/>
          </a:xfrm>
          <a:prstGeom prst="rect">
            <a:avLst/>
          </a:prstGeom>
          <a:noFill/>
        </p:spPr>
        <p:txBody>
          <a:bodyPr wrap="none" rtlCol="0">
            <a:spAutoFit/>
          </a:bodyPr>
          <a:lstStyle/>
          <a:p>
            <a:r>
              <a:rPr lang="uk-UA" sz="2400" dirty="0">
                <a:solidFill>
                  <a:srgbClr val="182947"/>
                </a:solidFill>
                <a:latin typeface="Proxima Nova Lt" panose="02000506030000020004" pitchFamily="2" charset="0"/>
              </a:rPr>
              <a:t>На території ОТГ знаходиться сімей, що </a:t>
            </a:r>
            <a:endParaRPr lang="uk-UA" sz="2400" dirty="0" smtClean="0">
              <a:solidFill>
                <a:srgbClr val="182947"/>
              </a:solidFill>
              <a:latin typeface="Proxima Nova Lt" panose="02000506030000020004" pitchFamily="2" charset="0"/>
            </a:endParaRPr>
          </a:p>
          <a:p>
            <a:r>
              <a:rPr lang="uk-UA" sz="2400" dirty="0">
                <a:solidFill>
                  <a:srgbClr val="182947"/>
                </a:solidFill>
                <a:latin typeface="Proxima Nova Lt" panose="02000506030000020004" pitchFamily="2" charset="0"/>
              </a:rPr>
              <a:t>о</a:t>
            </a:r>
            <a:r>
              <a:rPr lang="uk-UA" sz="2400" dirty="0" smtClean="0">
                <a:solidFill>
                  <a:srgbClr val="182947"/>
                </a:solidFill>
                <a:latin typeface="Proxima Nova Lt" panose="02000506030000020004" pitchFamily="2" charset="0"/>
              </a:rPr>
              <a:t>пинилися у </a:t>
            </a:r>
            <a:r>
              <a:rPr lang="uk-UA" sz="2400" dirty="0">
                <a:solidFill>
                  <a:srgbClr val="182947"/>
                </a:solidFill>
                <a:latin typeface="Proxima Nova Lt" panose="02000506030000020004" pitchFamily="2" charset="0"/>
              </a:rPr>
              <a:t>складних життєвих обставинах</a:t>
            </a:r>
          </a:p>
        </p:txBody>
      </p:sp>
      <p:sp>
        <p:nvSpPr>
          <p:cNvPr id="10" name="TextBox 9"/>
          <p:cNvSpPr txBox="1"/>
          <p:nvPr/>
        </p:nvSpPr>
        <p:spPr>
          <a:xfrm>
            <a:off x="1682196" y="4420444"/>
            <a:ext cx="4727384" cy="830997"/>
          </a:xfrm>
          <a:prstGeom prst="rect">
            <a:avLst/>
          </a:prstGeom>
          <a:noFill/>
        </p:spPr>
        <p:txBody>
          <a:bodyPr wrap="none" rtlCol="0">
            <a:spAutoFit/>
          </a:bodyPr>
          <a:lstStyle/>
          <a:p>
            <a:r>
              <a:rPr lang="uk-UA" sz="2400" dirty="0">
                <a:solidFill>
                  <a:srgbClr val="182947"/>
                </a:solidFill>
                <a:latin typeface="Proxima Nova Lt" panose="02000506030000020004" pitchFamily="2" charset="0"/>
              </a:rPr>
              <a:t>На обліку перебуває осіб,</a:t>
            </a:r>
          </a:p>
          <a:p>
            <a:r>
              <a:rPr lang="uk-UA" sz="2400" dirty="0">
                <a:solidFill>
                  <a:srgbClr val="182947"/>
                </a:solidFill>
                <a:latin typeface="Proxima Nova Lt" panose="02000506030000020004" pitchFamily="2" charset="0"/>
              </a:rPr>
              <a:t>що вчиняють домашнє насильство</a:t>
            </a:r>
          </a:p>
        </p:txBody>
      </p:sp>
      <p:sp>
        <p:nvSpPr>
          <p:cNvPr id="11" name="TextBox 10"/>
          <p:cNvSpPr txBox="1"/>
          <p:nvPr/>
        </p:nvSpPr>
        <p:spPr>
          <a:xfrm>
            <a:off x="1682196" y="5590061"/>
            <a:ext cx="5057795" cy="830997"/>
          </a:xfrm>
          <a:prstGeom prst="rect">
            <a:avLst/>
          </a:prstGeom>
          <a:noFill/>
        </p:spPr>
        <p:txBody>
          <a:bodyPr wrap="none" rtlCol="0">
            <a:spAutoFit/>
          </a:bodyPr>
          <a:lstStyle/>
          <a:p>
            <a:r>
              <a:rPr lang="uk-UA" sz="2400" dirty="0">
                <a:solidFill>
                  <a:srgbClr val="182947"/>
                </a:solidFill>
                <a:latin typeface="Proxima Nova Lt" panose="02000506030000020004" pitchFamily="2" charset="0"/>
              </a:rPr>
              <a:t>Винесено термінових заборонних</a:t>
            </a:r>
          </a:p>
          <a:p>
            <a:r>
              <a:rPr lang="uk-UA" sz="2400" dirty="0">
                <a:solidFill>
                  <a:srgbClr val="182947"/>
                </a:solidFill>
                <a:latin typeface="Proxima Nova Lt" panose="02000506030000020004" pitchFamily="2" charset="0"/>
              </a:rPr>
              <a:t>приписів стосовно кривдників</a:t>
            </a:r>
          </a:p>
        </p:txBody>
      </p:sp>
      <p:sp>
        <p:nvSpPr>
          <p:cNvPr id="12" name="TextBox 11"/>
          <p:cNvSpPr txBox="1"/>
          <p:nvPr/>
        </p:nvSpPr>
        <p:spPr>
          <a:xfrm>
            <a:off x="1465941" y="1884484"/>
            <a:ext cx="6782819" cy="830997"/>
          </a:xfrm>
          <a:prstGeom prst="rect">
            <a:avLst/>
          </a:prstGeom>
          <a:noFill/>
        </p:spPr>
        <p:txBody>
          <a:bodyPr wrap="none" rtlCol="0">
            <a:spAutoFit/>
          </a:bodyPr>
          <a:lstStyle/>
          <a:p>
            <a:r>
              <a:rPr lang="uk-UA" sz="2400" dirty="0">
                <a:solidFill>
                  <a:srgbClr val="182947"/>
                </a:solidFill>
                <a:latin typeface="Proxima Nova Lt" panose="02000506030000020004" pitchFamily="2" charset="0"/>
              </a:rPr>
              <a:t>На обліку осіб які відбувають покарання не </a:t>
            </a:r>
            <a:endParaRPr lang="uk-UA" sz="2400" dirty="0" smtClean="0">
              <a:solidFill>
                <a:srgbClr val="182947"/>
              </a:solidFill>
              <a:latin typeface="Proxima Nova Lt" panose="02000506030000020004" pitchFamily="2" charset="0"/>
            </a:endParaRPr>
          </a:p>
          <a:p>
            <a:r>
              <a:rPr lang="uk-UA" sz="2400" dirty="0" smtClean="0">
                <a:solidFill>
                  <a:srgbClr val="182947"/>
                </a:solidFill>
                <a:latin typeface="Proxima Nova Lt" panose="02000506030000020004" pitchFamily="2" charset="0"/>
              </a:rPr>
              <a:t>пов’язане</a:t>
            </a:r>
            <a:r>
              <a:rPr lang="uk-UA" sz="2400" dirty="0">
                <a:solidFill>
                  <a:srgbClr val="182947"/>
                </a:solidFill>
                <a:latin typeface="Proxima Nova Lt" panose="02000506030000020004" pitchFamily="2" charset="0"/>
              </a:rPr>
              <a:t> </a:t>
            </a:r>
            <a:r>
              <a:rPr lang="uk-UA" sz="2400" dirty="0" smtClean="0">
                <a:solidFill>
                  <a:srgbClr val="182947"/>
                </a:solidFill>
                <a:latin typeface="Proxima Nova Lt" panose="02000506030000020004" pitchFamily="2" charset="0"/>
              </a:rPr>
              <a:t>з </a:t>
            </a:r>
            <a:r>
              <a:rPr lang="uk-UA" sz="2400" dirty="0">
                <a:solidFill>
                  <a:srgbClr val="182947"/>
                </a:solidFill>
                <a:latin typeface="Proxima Nova Lt" panose="02000506030000020004" pitchFamily="2" charset="0"/>
              </a:rPr>
              <a:t>позбавленням волі</a:t>
            </a:r>
          </a:p>
        </p:txBody>
      </p:sp>
      <p:sp>
        <p:nvSpPr>
          <p:cNvPr id="13" name="TextBox 12"/>
          <p:cNvSpPr txBox="1"/>
          <p:nvPr/>
        </p:nvSpPr>
        <p:spPr>
          <a:xfrm>
            <a:off x="9950819" y="3130847"/>
            <a:ext cx="956993" cy="1015663"/>
          </a:xfrm>
          <a:prstGeom prst="rect">
            <a:avLst/>
          </a:prstGeom>
          <a:noFill/>
        </p:spPr>
        <p:txBody>
          <a:bodyPr wrap="none" rtlCol="0">
            <a:spAutoFit/>
          </a:bodyPr>
          <a:lstStyle/>
          <a:p>
            <a:r>
              <a:rPr lang="uk-UA" sz="6000" dirty="0" smtClean="0">
                <a:solidFill>
                  <a:srgbClr val="FFC000"/>
                </a:solidFill>
                <a:latin typeface="Proxima Nova Rg" panose="02000506030000020004" pitchFamily="2" charset="0"/>
              </a:rPr>
              <a:t>18</a:t>
            </a:r>
            <a:endParaRPr lang="uk-UA" sz="6000" dirty="0">
              <a:solidFill>
                <a:srgbClr val="FFC000"/>
              </a:solidFill>
              <a:latin typeface="Proxima Nova Rg" panose="02000506030000020004" pitchFamily="2" charset="0"/>
            </a:endParaRPr>
          </a:p>
        </p:txBody>
      </p:sp>
      <p:sp>
        <p:nvSpPr>
          <p:cNvPr id="14" name="Прямоугольник 13"/>
          <p:cNvSpPr/>
          <p:nvPr/>
        </p:nvSpPr>
        <p:spPr>
          <a:xfrm>
            <a:off x="9950818" y="5491990"/>
            <a:ext cx="944618" cy="1015663"/>
          </a:xfrm>
          <a:prstGeom prst="rect">
            <a:avLst/>
          </a:prstGeom>
        </p:spPr>
        <p:txBody>
          <a:bodyPr wrap="none">
            <a:spAutoFit/>
          </a:bodyPr>
          <a:lstStyle/>
          <a:p>
            <a:pPr lvl="0"/>
            <a:r>
              <a:rPr lang="uk-UA" sz="6000" dirty="0" smtClean="0">
                <a:solidFill>
                  <a:srgbClr val="FFC000"/>
                </a:solidFill>
                <a:latin typeface="Proxima Nova Rg" panose="02000506030000020004" pitchFamily="2" charset="0"/>
              </a:rPr>
              <a:t>10</a:t>
            </a:r>
            <a:endParaRPr lang="uk-UA" sz="6000" dirty="0">
              <a:solidFill>
                <a:srgbClr val="FFC000"/>
              </a:solidFill>
              <a:latin typeface="Proxima Nova Rg" panose="02000506030000020004" pitchFamily="2" charset="0"/>
            </a:endParaRPr>
          </a:p>
        </p:txBody>
      </p:sp>
      <p:sp>
        <p:nvSpPr>
          <p:cNvPr id="15" name="Прямоугольник 14"/>
          <p:cNvSpPr/>
          <p:nvPr/>
        </p:nvSpPr>
        <p:spPr>
          <a:xfrm>
            <a:off x="9950819" y="4235778"/>
            <a:ext cx="970137" cy="1015663"/>
          </a:xfrm>
          <a:prstGeom prst="rect">
            <a:avLst/>
          </a:prstGeom>
        </p:spPr>
        <p:txBody>
          <a:bodyPr wrap="none">
            <a:spAutoFit/>
          </a:bodyPr>
          <a:lstStyle/>
          <a:p>
            <a:pPr lvl="0"/>
            <a:r>
              <a:rPr lang="uk-UA" sz="6000" dirty="0" smtClean="0">
                <a:solidFill>
                  <a:srgbClr val="FFC000"/>
                </a:solidFill>
                <a:latin typeface="Proxima Nova Rg" panose="02000506030000020004" pitchFamily="2" charset="0"/>
              </a:rPr>
              <a:t>53</a:t>
            </a:r>
            <a:endParaRPr lang="uk-UA" sz="6000" dirty="0">
              <a:solidFill>
                <a:srgbClr val="FFC000"/>
              </a:solidFill>
              <a:latin typeface="Proxima Nova Rg" panose="02000506030000020004" pitchFamily="2" charset="0"/>
            </a:endParaRPr>
          </a:p>
        </p:txBody>
      </p:sp>
      <p:sp>
        <p:nvSpPr>
          <p:cNvPr id="16" name="Прямоугольник 15"/>
          <p:cNvSpPr/>
          <p:nvPr/>
        </p:nvSpPr>
        <p:spPr>
          <a:xfrm>
            <a:off x="9950819" y="2025917"/>
            <a:ext cx="970137" cy="1015663"/>
          </a:xfrm>
          <a:prstGeom prst="rect">
            <a:avLst/>
          </a:prstGeom>
        </p:spPr>
        <p:txBody>
          <a:bodyPr wrap="none">
            <a:spAutoFit/>
          </a:bodyPr>
          <a:lstStyle/>
          <a:p>
            <a:pPr lvl="0"/>
            <a:r>
              <a:rPr lang="uk-UA" sz="6000" dirty="0" smtClean="0">
                <a:solidFill>
                  <a:srgbClr val="FFC000"/>
                </a:solidFill>
                <a:latin typeface="Proxima Nova Rg" panose="02000506030000020004" pitchFamily="2" charset="0"/>
              </a:rPr>
              <a:t>58</a:t>
            </a:r>
            <a:endParaRPr lang="uk-UA" sz="6000" dirty="0">
              <a:solidFill>
                <a:srgbClr val="FFC000"/>
              </a:solidFill>
              <a:latin typeface="Proxima Nova Rg" panose="02000506030000020004" pitchFamily="2" charset="0"/>
            </a:endParaRPr>
          </a:p>
        </p:txBody>
      </p:sp>
      <p:cxnSp>
        <p:nvCxnSpPr>
          <p:cNvPr id="18" name="Прямая соединительная линия 17"/>
          <p:cNvCxnSpPr/>
          <p:nvPr/>
        </p:nvCxnSpPr>
        <p:spPr>
          <a:xfrm flipH="1">
            <a:off x="9165364" y="1916078"/>
            <a:ext cx="7096" cy="4535161"/>
          </a:xfrm>
          <a:prstGeom prst="line">
            <a:avLst/>
          </a:prstGeom>
          <a:ln w="19050">
            <a:solidFill>
              <a:srgbClr val="182947"/>
            </a:solidFill>
          </a:ln>
        </p:spPr>
        <p:style>
          <a:lnRef idx="1">
            <a:schemeClr val="dk1"/>
          </a:lnRef>
          <a:fillRef idx="0">
            <a:schemeClr val="dk1"/>
          </a:fillRef>
          <a:effectRef idx="0">
            <a:schemeClr val="dk1"/>
          </a:effectRef>
          <a:fontRef idx="minor">
            <a:schemeClr val="tx1"/>
          </a:fontRef>
        </p:style>
      </p:cxnSp>
      <p:sp>
        <p:nvSpPr>
          <p:cNvPr id="3" name="Прямоугольник 2"/>
          <p:cNvSpPr/>
          <p:nvPr/>
        </p:nvSpPr>
        <p:spPr>
          <a:xfrm>
            <a:off x="4211093" y="450369"/>
            <a:ext cx="3958556" cy="738664"/>
          </a:xfrm>
          <a:prstGeom prst="rect">
            <a:avLst/>
          </a:prstGeom>
        </p:spPr>
        <p:txBody>
          <a:bodyPr wrap="square">
            <a:spAutoFit/>
          </a:bodyPr>
          <a:lstStyle/>
          <a:p>
            <a:pPr lvl="0">
              <a:lnSpc>
                <a:spcPct val="150000"/>
              </a:lnSpc>
            </a:pPr>
            <a:r>
              <a:rPr lang="uk-UA" sz="2800" dirty="0">
                <a:solidFill>
                  <a:prstClr val="white"/>
                </a:solidFill>
                <a:latin typeface="Proxima Nova Lt" panose="02000506030000020004" pitchFamily="2" charset="0"/>
              </a:rPr>
              <a:t>Профілактичний облік</a:t>
            </a:r>
          </a:p>
        </p:txBody>
      </p:sp>
    </p:spTree>
    <p:extLst>
      <p:ext uri="{BB962C8B-B14F-4D97-AF65-F5344CB8AC3E}">
        <p14:creationId xmlns:p14="http://schemas.microsoft.com/office/powerpoint/2010/main" val="407147217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8" name="Объект 7"/>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464248" y="1825625"/>
            <a:ext cx="3263503" cy="4351338"/>
          </a:xfrm>
        </p:spPr>
      </p:pic>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73" cy="6857960"/>
          </a:xfrm>
          <a:prstGeom prst="rect">
            <a:avLst/>
          </a:prstGeom>
        </p:spPr>
      </p:pic>
      <p:sp>
        <p:nvSpPr>
          <p:cNvPr id="5" name="TextBox 4"/>
          <p:cNvSpPr txBox="1"/>
          <p:nvPr/>
        </p:nvSpPr>
        <p:spPr>
          <a:xfrm>
            <a:off x="802105" y="462740"/>
            <a:ext cx="9352548" cy="954107"/>
          </a:xfrm>
          <a:prstGeom prst="rect">
            <a:avLst/>
          </a:prstGeom>
          <a:noFill/>
        </p:spPr>
        <p:txBody>
          <a:bodyPr wrap="square" rtlCol="0">
            <a:spAutoFit/>
          </a:bodyPr>
          <a:lstStyle/>
          <a:p>
            <a:pPr algn="ctr"/>
            <a:r>
              <a:rPr lang="uk-UA" sz="2800" dirty="0">
                <a:solidFill>
                  <a:schemeClr val="bg1"/>
                </a:solidFill>
                <a:latin typeface="Proxima Nova Rg" panose="02000506030000020004" pitchFamily="2" charset="0"/>
              </a:rPr>
              <a:t>Співпраця зі Службою у справах дітей Здолбунівської ТГ</a:t>
            </a:r>
          </a:p>
        </p:txBody>
      </p:sp>
      <p:pic>
        <p:nvPicPr>
          <p:cNvPr id="3" name="Рисунок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56507" y="4389025"/>
            <a:ext cx="2991717" cy="2243788"/>
          </a:xfrm>
          <a:prstGeom prst="rect">
            <a:avLst/>
          </a:prstGeom>
        </p:spPr>
      </p:pic>
      <p:pic>
        <p:nvPicPr>
          <p:cNvPr id="6" name="Рисунок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11817" y="1967031"/>
            <a:ext cx="2860864" cy="2145650"/>
          </a:xfrm>
          <a:prstGeom prst="rect">
            <a:avLst/>
          </a:prstGeom>
        </p:spPr>
      </p:pic>
      <p:sp>
        <p:nvSpPr>
          <p:cNvPr id="9" name="Прямоугольник 8"/>
          <p:cNvSpPr/>
          <p:nvPr/>
        </p:nvSpPr>
        <p:spPr>
          <a:xfrm>
            <a:off x="224018" y="2196832"/>
            <a:ext cx="5746475" cy="1938992"/>
          </a:xfrm>
          <a:prstGeom prst="rect">
            <a:avLst/>
          </a:prstGeom>
        </p:spPr>
        <p:txBody>
          <a:bodyPr wrap="square">
            <a:spAutoFit/>
          </a:bodyPr>
          <a:lstStyle/>
          <a:p>
            <a:pPr indent="355600"/>
            <a:r>
              <a:rPr lang="uk-UA" sz="2400" dirty="0"/>
              <a:t>За результатами взаємодії було здійснено спільні виїзди та перевірено умови проживання у сім’ях, котрі опинилися в складних життєвих обставинах.  </a:t>
            </a:r>
            <a:endParaRPr lang="ru-RU" sz="2400" dirty="0"/>
          </a:p>
        </p:txBody>
      </p:sp>
      <p:pic>
        <p:nvPicPr>
          <p:cNvPr id="10242" name="Picture 2" descr="C:\Users\Олександр Квікал\Downloads\photo_5215725825641534498_y.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337589" y="2560320"/>
            <a:ext cx="3707710" cy="30828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366453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 y="40"/>
            <a:ext cx="12192073" cy="6857960"/>
          </a:xfrm>
          <a:prstGeom prst="rect">
            <a:avLst/>
          </a:prstGeom>
        </p:spPr>
      </p:pic>
      <p:sp>
        <p:nvSpPr>
          <p:cNvPr id="4" name="Прямоугольник 3"/>
          <p:cNvSpPr/>
          <p:nvPr/>
        </p:nvSpPr>
        <p:spPr>
          <a:xfrm>
            <a:off x="689812" y="2784993"/>
            <a:ext cx="6581196" cy="2554545"/>
          </a:xfrm>
          <a:prstGeom prst="rect">
            <a:avLst/>
          </a:prstGeom>
        </p:spPr>
        <p:txBody>
          <a:bodyPr wrap="square">
            <a:spAutoFit/>
          </a:bodyPr>
          <a:lstStyle/>
          <a:p>
            <a:pPr algn="ctr"/>
            <a:r>
              <a:rPr lang="uk-UA" sz="8000" b="1" dirty="0">
                <a:latin typeface="Proxima Nova Rg" panose="02000506030000020004" pitchFamily="2" charset="0"/>
              </a:rPr>
              <a:t>Дякуємо за Вашу довіру!</a:t>
            </a:r>
          </a:p>
        </p:txBody>
      </p:sp>
      <p:pic>
        <p:nvPicPr>
          <p:cNvPr id="5" name="Рисунок 4"/>
          <p:cNvPicPr>
            <a:picLocks noChangeAspect="1"/>
          </p:cNvPicPr>
          <p:nvPr/>
        </p:nvPicPr>
        <p:blipFill>
          <a:blip r:embed="rId3"/>
          <a:stretch>
            <a:fillRect/>
          </a:stretch>
        </p:blipFill>
        <p:spPr>
          <a:xfrm>
            <a:off x="7393834" y="1956730"/>
            <a:ext cx="4675339" cy="4528153"/>
          </a:xfrm>
          <a:prstGeom prst="rect">
            <a:avLst/>
          </a:prstGeom>
        </p:spPr>
      </p:pic>
    </p:spTree>
    <p:extLst>
      <p:ext uri="{BB962C8B-B14F-4D97-AF65-F5344CB8AC3E}">
        <p14:creationId xmlns:p14="http://schemas.microsoft.com/office/powerpoint/2010/main" val="19304105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677" y="-1043"/>
            <a:ext cx="12258677" cy="6857960"/>
          </a:xfrm>
          <a:prstGeom prst="rect">
            <a:avLst/>
          </a:prstGeom>
        </p:spPr>
      </p:pic>
      <p:pic>
        <p:nvPicPr>
          <p:cNvPr id="6" name="Рисунок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0272" y="2296209"/>
            <a:ext cx="753535" cy="753535"/>
          </a:xfrm>
          <a:prstGeom prst="rect">
            <a:avLst/>
          </a:prstGeom>
        </p:spPr>
      </p:pic>
      <p:sp>
        <p:nvSpPr>
          <p:cNvPr id="8" name="TextBox 7"/>
          <p:cNvSpPr txBox="1"/>
          <p:nvPr/>
        </p:nvSpPr>
        <p:spPr>
          <a:xfrm>
            <a:off x="1257969" y="2411366"/>
            <a:ext cx="4948791" cy="523220"/>
          </a:xfrm>
          <a:prstGeom prst="rect">
            <a:avLst/>
          </a:prstGeom>
          <a:noFill/>
        </p:spPr>
        <p:txBody>
          <a:bodyPr wrap="none" rtlCol="0">
            <a:spAutoFit/>
          </a:bodyPr>
          <a:lstStyle/>
          <a:p>
            <a:r>
              <a:rPr lang="uk-UA" sz="2800" dirty="0">
                <a:latin typeface="Proxima Nova Lt" panose="02000506030000020004" pitchFamily="2" charset="0"/>
              </a:rPr>
              <a:t>Кількість населених пунктів</a:t>
            </a:r>
          </a:p>
        </p:txBody>
      </p:sp>
      <p:sp>
        <p:nvSpPr>
          <p:cNvPr id="9" name="TextBox 8"/>
          <p:cNvSpPr txBox="1"/>
          <p:nvPr/>
        </p:nvSpPr>
        <p:spPr>
          <a:xfrm>
            <a:off x="6450922" y="2433135"/>
            <a:ext cx="4862228" cy="954107"/>
          </a:xfrm>
          <a:prstGeom prst="rect">
            <a:avLst/>
          </a:prstGeom>
          <a:noFill/>
        </p:spPr>
        <p:txBody>
          <a:bodyPr wrap="none" rtlCol="0">
            <a:spAutoFit/>
          </a:bodyPr>
          <a:lstStyle/>
          <a:p>
            <a:r>
              <a:rPr lang="uk-UA" sz="2800" dirty="0">
                <a:solidFill>
                  <a:srgbClr val="182947"/>
                </a:solidFill>
                <a:latin typeface="Proxima Nova Rg" panose="02000506030000020004" pitchFamily="2" charset="0"/>
              </a:rPr>
              <a:t>13 – сільська місцевість та </a:t>
            </a:r>
          </a:p>
          <a:p>
            <a:r>
              <a:rPr lang="uk-UA" sz="2800" dirty="0">
                <a:solidFill>
                  <a:srgbClr val="182947"/>
                </a:solidFill>
                <a:latin typeface="Proxima Nova Rg" panose="02000506030000020004" pitchFamily="2" charset="0"/>
              </a:rPr>
              <a:t>частина м. Здолбунів</a:t>
            </a:r>
          </a:p>
        </p:txBody>
      </p:sp>
      <p:pic>
        <p:nvPicPr>
          <p:cNvPr id="10" name="Рисунок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0272" y="3699024"/>
            <a:ext cx="812091" cy="757474"/>
          </a:xfrm>
          <a:prstGeom prst="rect">
            <a:avLst/>
          </a:prstGeom>
        </p:spPr>
      </p:pic>
      <p:sp>
        <p:nvSpPr>
          <p:cNvPr id="11" name="TextBox 10"/>
          <p:cNvSpPr txBox="1"/>
          <p:nvPr/>
        </p:nvSpPr>
        <p:spPr>
          <a:xfrm>
            <a:off x="1257969" y="3754250"/>
            <a:ext cx="3570208" cy="523220"/>
          </a:xfrm>
          <a:prstGeom prst="rect">
            <a:avLst/>
          </a:prstGeom>
          <a:noFill/>
        </p:spPr>
        <p:txBody>
          <a:bodyPr wrap="none" rtlCol="0">
            <a:spAutoFit/>
          </a:bodyPr>
          <a:lstStyle/>
          <a:p>
            <a:r>
              <a:rPr lang="uk-UA" sz="2800" dirty="0">
                <a:latin typeface="Proxima Nova Lt" panose="02000506030000020004" pitchFamily="2" charset="0"/>
              </a:rPr>
              <a:t>Кількість населення</a:t>
            </a:r>
          </a:p>
        </p:txBody>
      </p:sp>
      <p:sp>
        <p:nvSpPr>
          <p:cNvPr id="12" name="TextBox 11"/>
          <p:cNvSpPr txBox="1"/>
          <p:nvPr/>
        </p:nvSpPr>
        <p:spPr>
          <a:xfrm>
            <a:off x="6531153" y="3816151"/>
            <a:ext cx="2830455" cy="523220"/>
          </a:xfrm>
          <a:prstGeom prst="rect">
            <a:avLst/>
          </a:prstGeom>
          <a:noFill/>
        </p:spPr>
        <p:txBody>
          <a:bodyPr wrap="none" rtlCol="0">
            <a:spAutoFit/>
          </a:bodyPr>
          <a:lstStyle/>
          <a:p>
            <a:r>
              <a:rPr lang="uk-UA" sz="2800" dirty="0">
                <a:solidFill>
                  <a:srgbClr val="182947"/>
                </a:solidFill>
                <a:latin typeface="Proxima Nova Rg" panose="02000506030000020004" pitchFamily="2" charset="0"/>
              </a:rPr>
              <a:t>Близько 15 000</a:t>
            </a:r>
          </a:p>
        </p:txBody>
      </p:sp>
      <p:sp>
        <p:nvSpPr>
          <p:cNvPr id="14" name="TextBox 13"/>
          <p:cNvSpPr txBox="1"/>
          <p:nvPr/>
        </p:nvSpPr>
        <p:spPr>
          <a:xfrm>
            <a:off x="1270228" y="4996847"/>
            <a:ext cx="3887603" cy="954107"/>
          </a:xfrm>
          <a:prstGeom prst="rect">
            <a:avLst/>
          </a:prstGeom>
          <a:noFill/>
        </p:spPr>
        <p:txBody>
          <a:bodyPr wrap="none" rtlCol="0">
            <a:spAutoFit/>
          </a:bodyPr>
          <a:lstStyle/>
          <a:p>
            <a:r>
              <a:rPr lang="uk-UA" sz="2800" dirty="0">
                <a:latin typeface="Proxima Nova Lt" panose="02000506030000020004" pitchFamily="2" charset="0"/>
              </a:rPr>
              <a:t>Кількість ПОГ, </a:t>
            </a:r>
          </a:p>
          <a:p>
            <a:r>
              <a:rPr lang="uk-UA" sz="2800" dirty="0">
                <a:latin typeface="Proxima Nova Lt" panose="02000506030000020004" pitchFamily="2" charset="0"/>
              </a:rPr>
              <a:t>які обслуговують ОТГ</a:t>
            </a:r>
          </a:p>
        </p:txBody>
      </p:sp>
      <p:sp>
        <p:nvSpPr>
          <p:cNvPr id="16" name="Овал 15"/>
          <p:cNvSpPr/>
          <p:nvPr/>
        </p:nvSpPr>
        <p:spPr>
          <a:xfrm>
            <a:off x="260272" y="5113611"/>
            <a:ext cx="753535" cy="753535"/>
          </a:xfrm>
          <a:prstGeom prst="ellipse">
            <a:avLst/>
          </a:prstGeom>
          <a:ln w="28575"/>
        </p:spPr>
        <p:style>
          <a:lnRef idx="2">
            <a:schemeClr val="dk1"/>
          </a:lnRef>
          <a:fillRef idx="1">
            <a:schemeClr val="lt1"/>
          </a:fillRef>
          <a:effectRef idx="0">
            <a:schemeClr val="dk1"/>
          </a:effectRef>
          <a:fontRef idx="minor">
            <a:schemeClr val="dk1"/>
          </a:fontRef>
        </p:style>
        <p:txBody>
          <a:bodyPr rtlCol="0" anchor="ctr"/>
          <a:lstStyle/>
          <a:p>
            <a:pPr algn="ctr"/>
            <a:endParaRPr lang="uk-UA"/>
          </a:p>
        </p:txBody>
      </p:sp>
      <p:sp>
        <p:nvSpPr>
          <p:cNvPr id="15" name="TextBox 14"/>
          <p:cNvSpPr txBox="1"/>
          <p:nvPr/>
        </p:nvSpPr>
        <p:spPr>
          <a:xfrm>
            <a:off x="6578420" y="5185910"/>
            <a:ext cx="389850" cy="523220"/>
          </a:xfrm>
          <a:prstGeom prst="rect">
            <a:avLst/>
          </a:prstGeom>
          <a:noFill/>
        </p:spPr>
        <p:txBody>
          <a:bodyPr wrap="none" rtlCol="0">
            <a:spAutoFit/>
          </a:bodyPr>
          <a:lstStyle/>
          <a:p>
            <a:r>
              <a:rPr lang="uk-UA" sz="2800" dirty="0">
                <a:solidFill>
                  <a:srgbClr val="182947"/>
                </a:solidFill>
                <a:latin typeface="Proxima Nova Rg" panose="02000506030000020004" pitchFamily="2" charset="0"/>
              </a:rPr>
              <a:t>2</a:t>
            </a:r>
          </a:p>
        </p:txBody>
      </p:sp>
      <p:pic>
        <p:nvPicPr>
          <p:cNvPr id="13" name="Рисунок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9614" y="5212291"/>
            <a:ext cx="556176" cy="556176"/>
          </a:xfrm>
          <a:prstGeom prst="rect">
            <a:avLst/>
          </a:prstGeom>
        </p:spPr>
      </p:pic>
      <p:sp>
        <p:nvSpPr>
          <p:cNvPr id="18" name="TextBox 17"/>
          <p:cNvSpPr txBox="1"/>
          <p:nvPr/>
        </p:nvSpPr>
        <p:spPr>
          <a:xfrm>
            <a:off x="260272" y="579421"/>
            <a:ext cx="4897559" cy="523220"/>
          </a:xfrm>
          <a:prstGeom prst="rect">
            <a:avLst/>
          </a:prstGeom>
          <a:noFill/>
        </p:spPr>
        <p:txBody>
          <a:bodyPr wrap="none" rtlCol="0">
            <a:spAutoFit/>
          </a:bodyPr>
          <a:lstStyle/>
          <a:p>
            <a:r>
              <a:rPr lang="uk-UA" sz="2800" dirty="0">
                <a:solidFill>
                  <a:schemeClr val="bg1"/>
                </a:solidFill>
                <a:latin typeface="Proxima Nova Rg" panose="02000506030000020004" pitchFamily="2" charset="0"/>
              </a:rPr>
              <a:t>ЗДОЛБУНІВСЬКА ГОРМАДА</a:t>
            </a:r>
          </a:p>
        </p:txBody>
      </p:sp>
      <p:cxnSp>
        <p:nvCxnSpPr>
          <p:cNvPr id="19" name="Прямая соединительная линия 18"/>
          <p:cNvCxnSpPr/>
          <p:nvPr/>
        </p:nvCxnSpPr>
        <p:spPr>
          <a:xfrm>
            <a:off x="6211943" y="2296209"/>
            <a:ext cx="0" cy="3620790"/>
          </a:xfrm>
          <a:prstGeom prst="line">
            <a:avLst/>
          </a:prstGeom>
          <a:ln w="19050"/>
        </p:spPr>
        <p:style>
          <a:lnRef idx="2">
            <a:schemeClr val="accent4"/>
          </a:lnRef>
          <a:fillRef idx="0">
            <a:schemeClr val="accent4"/>
          </a:fillRef>
          <a:effectRef idx="1">
            <a:schemeClr val="accent4"/>
          </a:effectRef>
          <a:fontRef idx="minor">
            <a:schemeClr val="tx1"/>
          </a:fontRef>
        </p:style>
      </p:cxnSp>
    </p:spTree>
    <p:extLst>
      <p:ext uri="{BB962C8B-B14F-4D97-AF65-F5344CB8AC3E}">
        <p14:creationId xmlns:p14="http://schemas.microsoft.com/office/powerpoint/2010/main" val="83960259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40"/>
            <a:ext cx="12192073" cy="6857960"/>
          </a:xfrm>
          <a:prstGeom prst="rect">
            <a:avLst/>
          </a:prstGeom>
        </p:spPr>
      </p:pic>
      <p:sp>
        <p:nvSpPr>
          <p:cNvPr id="4" name="TextBox 3"/>
          <p:cNvSpPr txBox="1"/>
          <p:nvPr/>
        </p:nvSpPr>
        <p:spPr>
          <a:xfrm>
            <a:off x="1340578" y="3740266"/>
            <a:ext cx="9510937" cy="1938992"/>
          </a:xfrm>
          <a:prstGeom prst="rect">
            <a:avLst/>
          </a:prstGeom>
          <a:ln w="28575"/>
        </p:spPr>
        <p:style>
          <a:lnRef idx="2">
            <a:schemeClr val="accent4"/>
          </a:lnRef>
          <a:fillRef idx="1">
            <a:schemeClr val="lt1"/>
          </a:fillRef>
          <a:effectRef idx="0">
            <a:schemeClr val="accent4"/>
          </a:effectRef>
          <a:fontRef idx="minor">
            <a:schemeClr val="dk1"/>
          </a:fontRef>
        </p:style>
        <p:txBody>
          <a:bodyPr wrap="none" rtlCol="0">
            <a:spAutoFit/>
          </a:bodyPr>
          <a:lstStyle/>
          <a:p>
            <a:pPr algn="ctr"/>
            <a:r>
              <a:rPr lang="uk-UA" sz="6000" dirty="0">
                <a:solidFill>
                  <a:srgbClr val="182947"/>
                </a:solidFill>
                <a:latin typeface="Proxima Nova Rg" panose="02000506030000020004" pitchFamily="2" charset="0"/>
              </a:rPr>
              <a:t>Тільки разом ми зробимо</a:t>
            </a:r>
          </a:p>
          <a:p>
            <a:pPr algn="ctr"/>
            <a:r>
              <a:rPr lang="uk-UA" sz="6000" dirty="0">
                <a:solidFill>
                  <a:srgbClr val="182947"/>
                </a:solidFill>
                <a:latin typeface="Proxima Nova Rg" panose="02000506030000020004" pitchFamily="2" charset="0"/>
              </a:rPr>
              <a:t> громаду безпечною!</a:t>
            </a:r>
          </a:p>
        </p:txBody>
      </p:sp>
    </p:spTree>
    <p:extLst>
      <p:ext uri="{BB962C8B-B14F-4D97-AF65-F5344CB8AC3E}">
        <p14:creationId xmlns:p14="http://schemas.microsoft.com/office/powerpoint/2010/main" val="23226545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912" y="21020"/>
            <a:ext cx="12192073" cy="6857960"/>
          </a:xfrm>
          <a:prstGeom prst="rect">
            <a:avLst/>
          </a:prstGeom>
        </p:spPr>
      </p:pic>
      <p:sp>
        <p:nvSpPr>
          <p:cNvPr id="7" name="TextBox 6"/>
          <p:cNvSpPr txBox="1"/>
          <p:nvPr/>
        </p:nvSpPr>
        <p:spPr>
          <a:xfrm>
            <a:off x="907483" y="604143"/>
            <a:ext cx="9659247" cy="523220"/>
          </a:xfrm>
          <a:prstGeom prst="rect">
            <a:avLst/>
          </a:prstGeom>
          <a:noFill/>
        </p:spPr>
        <p:txBody>
          <a:bodyPr wrap="none" rtlCol="0">
            <a:spAutoFit/>
          </a:bodyPr>
          <a:lstStyle/>
          <a:p>
            <a:r>
              <a:rPr lang="uk-UA" sz="2800" dirty="0">
                <a:solidFill>
                  <a:schemeClr val="bg1"/>
                </a:solidFill>
                <a:latin typeface="Proxima Nova Rg" panose="02000506030000020004" pitchFamily="2" charset="0"/>
              </a:rPr>
              <a:t>Бесіди в навчальних закладах Здолбунівської громади</a:t>
            </a:r>
          </a:p>
        </p:txBody>
      </p:sp>
      <p:sp>
        <p:nvSpPr>
          <p:cNvPr id="12" name="TextBox 11"/>
          <p:cNvSpPr txBox="1"/>
          <p:nvPr/>
        </p:nvSpPr>
        <p:spPr>
          <a:xfrm>
            <a:off x="519920" y="1731506"/>
            <a:ext cx="7217040" cy="923330"/>
          </a:xfrm>
          <a:prstGeom prst="rect">
            <a:avLst/>
          </a:prstGeom>
          <a:noFill/>
        </p:spPr>
        <p:txBody>
          <a:bodyPr wrap="none" rtlCol="0">
            <a:spAutoFit/>
          </a:bodyPr>
          <a:lstStyle/>
          <a:p>
            <a:r>
              <a:rPr lang="uk-UA" b="1" dirty="0">
                <a:latin typeface="Times New Roman" panose="02020603050405020304" pitchFamily="18" charset="0"/>
                <a:cs typeface="Times New Roman" panose="02020603050405020304" pitchFamily="18" charset="0"/>
              </a:rPr>
              <a:t>Проведено бесіди на такі теми:</a:t>
            </a:r>
            <a:endParaRPr lang="ru-RU" b="1" dirty="0">
              <a:latin typeface="Times New Roman" panose="02020603050405020304" pitchFamily="18" charset="0"/>
              <a:cs typeface="Times New Roman" panose="02020603050405020304" pitchFamily="18" charset="0"/>
            </a:endParaRPr>
          </a:p>
          <a:p>
            <a:pPr marL="285750" lvl="0" indent="-285750">
              <a:buFont typeface="Wingdings" panose="05000000000000000000" pitchFamily="2" charset="2"/>
              <a:buChar char="ü"/>
            </a:pPr>
            <a:r>
              <a:rPr lang="uk-UA" dirty="0">
                <a:latin typeface="Times New Roman" panose="02020603050405020304" pitchFamily="18" charset="0"/>
                <a:cs typeface="Times New Roman" panose="02020603050405020304" pitchFamily="18" charset="0"/>
              </a:rPr>
              <a:t>Безпека дорожнього руху, безпечна дорога до навчального закладу.</a:t>
            </a:r>
            <a:endParaRPr lang="ru-RU" dirty="0">
              <a:latin typeface="Times New Roman" panose="02020603050405020304" pitchFamily="18" charset="0"/>
              <a:cs typeface="Times New Roman" panose="02020603050405020304" pitchFamily="18" charset="0"/>
            </a:endParaRPr>
          </a:p>
          <a:p>
            <a:pPr marL="285750" lvl="0" indent="-285750">
              <a:buFont typeface="Wingdings" panose="05000000000000000000" pitchFamily="2" charset="2"/>
              <a:buChar char="ü"/>
            </a:pPr>
            <a:r>
              <a:rPr lang="uk-UA" dirty="0">
                <a:latin typeface="Times New Roman" panose="02020603050405020304" pitchFamily="18" charset="0"/>
                <a:cs typeface="Times New Roman" panose="02020603050405020304" pitchFamily="18" charset="0"/>
              </a:rPr>
              <a:t>Профілактика вчинення правопорушень</a:t>
            </a:r>
            <a:endParaRPr lang="ru-RU" dirty="0">
              <a:latin typeface="Times New Roman" panose="02020603050405020304" pitchFamily="18" charset="0"/>
              <a:cs typeface="Times New Roman" panose="02020603050405020304" pitchFamily="18" charset="0"/>
            </a:endParaRPr>
          </a:p>
        </p:txBody>
      </p:sp>
      <p:pic>
        <p:nvPicPr>
          <p:cNvPr id="1026" name="Picture 2" descr="C:\Users\Олександр Квікал\Downloads\photo_5215725825641534494_y.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080" y="2853540"/>
            <a:ext cx="5479868" cy="3730600"/>
          </a:xfrm>
          <a:prstGeom prst="rect">
            <a:avLst/>
          </a:prstGeom>
          <a:noFill/>
          <a:extLst>
            <a:ext uri="{909E8E84-426E-40DD-AFC4-6F175D3DCCD1}">
              <a14:hiddenFill xmlns:a14="http://schemas.microsoft.com/office/drawing/2010/main">
                <a:solidFill>
                  <a:srgbClr val="FFFFFF"/>
                </a:solidFill>
              </a14:hiddenFill>
            </a:ext>
          </a:extLst>
        </p:spPr>
      </p:pic>
      <p:pic>
        <p:nvPicPr>
          <p:cNvPr id="3" name="Рисунок 2"/>
          <p:cNvPicPr>
            <a:picLocks noChangeAspect="1"/>
          </p:cNvPicPr>
          <p:nvPr/>
        </p:nvPicPr>
        <p:blipFill>
          <a:blip r:embed="rId5"/>
          <a:stretch>
            <a:fillRect/>
          </a:stretch>
        </p:blipFill>
        <p:spPr>
          <a:xfrm>
            <a:off x="7630511" y="1849821"/>
            <a:ext cx="3953010" cy="4734319"/>
          </a:xfrm>
          <a:prstGeom prst="rect">
            <a:avLst/>
          </a:prstGeom>
        </p:spPr>
      </p:pic>
    </p:spTree>
    <p:extLst>
      <p:ext uri="{BB962C8B-B14F-4D97-AF65-F5344CB8AC3E}">
        <p14:creationId xmlns:p14="http://schemas.microsoft.com/office/powerpoint/2010/main" val="567844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0"/>
            <a:ext cx="12192073" cy="6857960"/>
          </a:xfrm>
          <a:prstGeom prst="rect">
            <a:avLst/>
          </a:prstGeom>
        </p:spPr>
      </p:pic>
      <p:sp>
        <p:nvSpPr>
          <p:cNvPr id="3" name="TextBox 2"/>
          <p:cNvSpPr txBox="1"/>
          <p:nvPr/>
        </p:nvSpPr>
        <p:spPr>
          <a:xfrm>
            <a:off x="907483" y="604143"/>
            <a:ext cx="9659247" cy="523220"/>
          </a:xfrm>
          <a:prstGeom prst="rect">
            <a:avLst/>
          </a:prstGeom>
          <a:noFill/>
        </p:spPr>
        <p:txBody>
          <a:bodyPr wrap="none" rtlCol="0">
            <a:spAutoFit/>
          </a:bodyPr>
          <a:lstStyle/>
          <a:p>
            <a:r>
              <a:rPr lang="uk-UA" sz="2800" dirty="0">
                <a:solidFill>
                  <a:schemeClr val="bg1"/>
                </a:solidFill>
                <a:latin typeface="Proxima Nova Rg" panose="02000506030000020004" pitchFamily="2" charset="0"/>
              </a:rPr>
              <a:t>Бесіди в навчальних закладах Здолбунівської громади</a:t>
            </a:r>
          </a:p>
        </p:txBody>
      </p:sp>
      <p:sp>
        <p:nvSpPr>
          <p:cNvPr id="4" name="Прямоугольник 3"/>
          <p:cNvSpPr/>
          <p:nvPr/>
        </p:nvSpPr>
        <p:spPr>
          <a:xfrm>
            <a:off x="546538" y="1916300"/>
            <a:ext cx="8576441" cy="923330"/>
          </a:xfrm>
          <a:prstGeom prst="rect">
            <a:avLst/>
          </a:prstGeom>
        </p:spPr>
        <p:txBody>
          <a:bodyPr wrap="square">
            <a:spAutoFit/>
          </a:bodyPr>
          <a:lstStyle/>
          <a:p>
            <a:pPr marL="285750" lvl="0" indent="-285750">
              <a:buFont typeface="Wingdings" panose="05000000000000000000" pitchFamily="2" charset="2"/>
              <a:buChar char="ü"/>
            </a:pPr>
            <a:r>
              <a:rPr lang="uk-UA" dirty="0">
                <a:latin typeface="Times New Roman" panose="02020603050405020304" pitchFamily="18" charset="0"/>
                <a:cs typeface="Times New Roman" panose="02020603050405020304" pitchFamily="18" charset="0"/>
              </a:rPr>
              <a:t>Безпека в соціальних мережах.</a:t>
            </a:r>
            <a:endParaRPr lang="ru-RU" dirty="0">
              <a:latin typeface="Times New Roman" panose="02020603050405020304" pitchFamily="18" charset="0"/>
              <a:cs typeface="Times New Roman" panose="02020603050405020304" pitchFamily="18" charset="0"/>
            </a:endParaRPr>
          </a:p>
          <a:p>
            <a:pPr marL="285750" lvl="0" indent="-285750">
              <a:buFont typeface="Wingdings" panose="05000000000000000000" pitchFamily="2" charset="2"/>
              <a:buChar char="ü"/>
            </a:pPr>
            <a:r>
              <a:rPr lang="uk-UA" dirty="0" err="1">
                <a:latin typeface="Times New Roman" panose="02020603050405020304" pitchFamily="18" charset="0"/>
                <a:cs typeface="Times New Roman" panose="02020603050405020304" pitchFamily="18" charset="0"/>
              </a:rPr>
              <a:t>Булінг</a:t>
            </a:r>
            <a:r>
              <a:rPr lang="uk-UA" dirty="0">
                <a:latin typeface="Times New Roman" panose="02020603050405020304" pitchFamily="18" charset="0"/>
                <a:cs typeface="Times New Roman" panose="02020603050405020304" pitchFamily="18" charset="0"/>
              </a:rPr>
              <a:t> його види, та шляхи подолання.</a:t>
            </a:r>
            <a:endParaRPr lang="ru-RU" dirty="0">
              <a:latin typeface="Times New Roman" panose="02020603050405020304" pitchFamily="18" charset="0"/>
              <a:cs typeface="Times New Roman" panose="02020603050405020304" pitchFamily="18" charset="0"/>
            </a:endParaRPr>
          </a:p>
          <a:p>
            <a:pPr marL="285750" lvl="0" indent="-285750">
              <a:buFont typeface="Wingdings" panose="05000000000000000000" pitchFamily="2" charset="2"/>
              <a:buChar char="ü"/>
            </a:pPr>
            <a:r>
              <a:rPr lang="uk-UA" dirty="0">
                <a:latin typeface="Times New Roman" panose="02020603050405020304" pitchFamily="18" charset="0"/>
                <a:cs typeface="Times New Roman" panose="02020603050405020304" pitchFamily="18" charset="0"/>
              </a:rPr>
              <a:t>Взаємоповага та відносини в колективі.</a:t>
            </a:r>
            <a:endParaRPr lang="ru-RU" dirty="0">
              <a:latin typeface="Times New Roman" panose="02020603050405020304" pitchFamily="18" charset="0"/>
              <a:cs typeface="Times New Roman" panose="02020603050405020304" pitchFamily="18" charset="0"/>
            </a:endParaRPr>
          </a:p>
        </p:txBody>
      </p:sp>
      <p:pic>
        <p:nvPicPr>
          <p:cNvPr id="2050" name="Picture 2" descr="C:\Users\Олександр Квікал\Downloads\photo_5215725825641534513_y.jpg"/>
          <p:cNvPicPr>
            <a:picLocks noChangeAspect="1" noChangeArrowheads="1"/>
          </p:cNvPicPr>
          <p:nvPr/>
        </p:nvPicPr>
        <p:blipFill rotWithShape="1">
          <a:blip r:embed="rId3">
            <a:extLst>
              <a:ext uri="{28A0092B-C50C-407E-A947-70E740481C1C}">
                <a14:useLocalDpi xmlns:a14="http://schemas.microsoft.com/office/drawing/2010/main" val="0"/>
              </a:ext>
            </a:extLst>
          </a:blip>
          <a:srcRect b="28978"/>
          <a:stretch/>
        </p:blipFill>
        <p:spPr bwMode="auto">
          <a:xfrm>
            <a:off x="907484" y="2839631"/>
            <a:ext cx="4709546" cy="3848552"/>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Олександр Квікал\Downloads\photo_5215725825641534507_y.jpg"/>
          <p:cNvPicPr>
            <a:picLocks noChangeAspect="1" noChangeArrowheads="1"/>
          </p:cNvPicPr>
          <p:nvPr/>
        </p:nvPicPr>
        <p:blipFill rotWithShape="1">
          <a:blip r:embed="rId4">
            <a:extLst>
              <a:ext uri="{28A0092B-C50C-407E-A947-70E740481C1C}">
                <a14:useLocalDpi xmlns:a14="http://schemas.microsoft.com/office/drawing/2010/main" val="0"/>
              </a:ext>
            </a:extLst>
          </a:blip>
          <a:srcRect b="18451"/>
          <a:stretch/>
        </p:blipFill>
        <p:spPr bwMode="auto">
          <a:xfrm>
            <a:off x="6540915" y="1737361"/>
            <a:ext cx="4397051" cy="47810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16820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1"/>
            <a:ext cx="12192074" cy="6857960"/>
          </a:xfrm>
          <a:prstGeom prst="rect">
            <a:avLst/>
          </a:prstGeom>
        </p:spPr>
      </p:pic>
      <p:sp>
        <p:nvSpPr>
          <p:cNvPr id="5" name="Прямоугольник 4"/>
          <p:cNvSpPr/>
          <p:nvPr/>
        </p:nvSpPr>
        <p:spPr>
          <a:xfrm>
            <a:off x="332672" y="426637"/>
            <a:ext cx="5515484" cy="738664"/>
          </a:xfrm>
          <a:prstGeom prst="rect">
            <a:avLst/>
          </a:prstGeom>
        </p:spPr>
        <p:txBody>
          <a:bodyPr wrap="none">
            <a:spAutoFit/>
          </a:bodyPr>
          <a:lstStyle/>
          <a:p>
            <a:pPr lvl="0">
              <a:lnSpc>
                <a:spcPct val="150000"/>
              </a:lnSpc>
            </a:pPr>
            <a:r>
              <a:rPr lang="uk-UA" sz="2800" dirty="0">
                <a:solidFill>
                  <a:prstClr val="white"/>
                </a:solidFill>
                <a:latin typeface="Proxima Nova Lt" panose="02000506030000020004" pitchFamily="2" charset="0"/>
              </a:rPr>
              <a:t>ПЕРЕВІРКА ЗАКЛАДІВ ТОРГІВЛІ</a:t>
            </a:r>
          </a:p>
        </p:txBody>
      </p:sp>
      <p:pic>
        <p:nvPicPr>
          <p:cNvPr id="3" name="Рисунок 2"/>
          <p:cNvPicPr>
            <a:picLocks noChangeAspect="1"/>
          </p:cNvPicPr>
          <p:nvPr/>
        </p:nvPicPr>
        <p:blipFill>
          <a:blip r:embed="rId3"/>
          <a:stretch>
            <a:fillRect/>
          </a:stretch>
        </p:blipFill>
        <p:spPr>
          <a:xfrm>
            <a:off x="94593" y="3636580"/>
            <a:ext cx="4024699" cy="3018524"/>
          </a:xfrm>
          <a:prstGeom prst="rect">
            <a:avLst/>
          </a:prstGeom>
        </p:spPr>
      </p:pic>
      <p:pic>
        <p:nvPicPr>
          <p:cNvPr id="4" name="Рисунок 3"/>
          <p:cNvPicPr>
            <a:picLocks noChangeAspect="1"/>
          </p:cNvPicPr>
          <p:nvPr/>
        </p:nvPicPr>
        <p:blipFill>
          <a:blip r:embed="rId4"/>
          <a:stretch>
            <a:fillRect/>
          </a:stretch>
        </p:blipFill>
        <p:spPr>
          <a:xfrm>
            <a:off x="4213885" y="3636580"/>
            <a:ext cx="4024699" cy="3018524"/>
          </a:xfrm>
          <a:prstGeom prst="rect">
            <a:avLst/>
          </a:prstGeom>
        </p:spPr>
      </p:pic>
      <p:pic>
        <p:nvPicPr>
          <p:cNvPr id="6" name="Рисунок 5"/>
          <p:cNvPicPr>
            <a:picLocks noChangeAspect="1"/>
          </p:cNvPicPr>
          <p:nvPr/>
        </p:nvPicPr>
        <p:blipFill>
          <a:blip r:embed="rId5"/>
          <a:stretch>
            <a:fillRect/>
          </a:stretch>
        </p:blipFill>
        <p:spPr>
          <a:xfrm>
            <a:off x="8333176" y="3636580"/>
            <a:ext cx="3772451" cy="3018524"/>
          </a:xfrm>
          <a:prstGeom prst="rect">
            <a:avLst/>
          </a:prstGeom>
        </p:spPr>
      </p:pic>
      <p:sp>
        <p:nvSpPr>
          <p:cNvPr id="7" name="TextBox 6"/>
          <p:cNvSpPr txBox="1"/>
          <p:nvPr/>
        </p:nvSpPr>
        <p:spPr>
          <a:xfrm>
            <a:off x="53589" y="1882254"/>
            <a:ext cx="12138485" cy="1338828"/>
          </a:xfrm>
          <a:prstGeom prst="rect">
            <a:avLst/>
          </a:prstGeom>
          <a:noFill/>
        </p:spPr>
        <p:txBody>
          <a:bodyPr wrap="square" rtlCol="0">
            <a:spAutoFit/>
          </a:bodyPr>
          <a:lstStyle/>
          <a:p>
            <a:r>
              <a:rPr lang="uk-UA" sz="2700" dirty="0">
                <a:solidFill>
                  <a:srgbClr val="182947"/>
                </a:solidFill>
                <a:latin typeface="Proxima Nova Lt" panose="02000506030000020004" pitchFamily="2" charset="0"/>
              </a:rPr>
              <a:t>Здійснено перевірку закладів торгівлі Здолбунівської ТГ </a:t>
            </a:r>
          </a:p>
          <a:p>
            <a:r>
              <a:rPr lang="uk-UA" sz="2700" dirty="0">
                <a:solidFill>
                  <a:srgbClr val="182947"/>
                </a:solidFill>
                <a:latin typeface="Proxima Nova Lt" panose="02000506030000020004" pitchFamily="2" charset="0"/>
              </a:rPr>
              <a:t>спільно з працівниками відділу економіки Здолбунівської міської ради </a:t>
            </a:r>
          </a:p>
          <a:p>
            <a:r>
              <a:rPr lang="uk-UA" sz="2700" dirty="0">
                <a:solidFill>
                  <a:srgbClr val="182947"/>
                </a:solidFill>
                <a:latin typeface="Proxima Nova Lt" panose="02000506030000020004" pitchFamily="2" charset="0"/>
              </a:rPr>
              <a:t>та працівниками відділення поліції №6 </a:t>
            </a:r>
          </a:p>
        </p:txBody>
      </p:sp>
    </p:spTree>
    <p:extLst>
      <p:ext uri="{BB962C8B-B14F-4D97-AF65-F5344CB8AC3E}">
        <p14:creationId xmlns:p14="http://schemas.microsoft.com/office/powerpoint/2010/main" val="25509273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0799"/>
            <a:ext cx="12192074" cy="6857960"/>
          </a:xfrm>
          <a:prstGeom prst="rect">
            <a:avLst/>
          </a:prstGeom>
        </p:spPr>
      </p:pic>
      <p:sp>
        <p:nvSpPr>
          <p:cNvPr id="5" name="Прямоугольник 4"/>
          <p:cNvSpPr/>
          <p:nvPr/>
        </p:nvSpPr>
        <p:spPr>
          <a:xfrm>
            <a:off x="332672" y="426637"/>
            <a:ext cx="5515484" cy="738664"/>
          </a:xfrm>
          <a:prstGeom prst="rect">
            <a:avLst/>
          </a:prstGeom>
        </p:spPr>
        <p:txBody>
          <a:bodyPr wrap="none">
            <a:spAutoFit/>
          </a:bodyPr>
          <a:lstStyle/>
          <a:p>
            <a:pPr lvl="0">
              <a:lnSpc>
                <a:spcPct val="150000"/>
              </a:lnSpc>
            </a:pPr>
            <a:r>
              <a:rPr lang="uk-UA" sz="2800" dirty="0">
                <a:solidFill>
                  <a:prstClr val="white"/>
                </a:solidFill>
                <a:latin typeface="Proxima Nova Lt" panose="02000506030000020004" pitchFamily="2" charset="0"/>
              </a:rPr>
              <a:t>ПЕРЕВІРКА ЗАКЛАДІВ ТОРГІВЛІ</a:t>
            </a:r>
          </a:p>
        </p:txBody>
      </p:sp>
      <p:sp>
        <p:nvSpPr>
          <p:cNvPr id="6" name="TextBox 5"/>
          <p:cNvSpPr txBox="1"/>
          <p:nvPr/>
        </p:nvSpPr>
        <p:spPr>
          <a:xfrm>
            <a:off x="3625326" y="2580490"/>
            <a:ext cx="5099346" cy="2246769"/>
          </a:xfrm>
          <a:prstGeom prst="rect">
            <a:avLst/>
          </a:prstGeom>
          <a:noFill/>
        </p:spPr>
        <p:txBody>
          <a:bodyPr wrap="square" rtlCol="0">
            <a:spAutoFit/>
          </a:bodyPr>
          <a:lstStyle/>
          <a:p>
            <a:pPr algn="ctr"/>
            <a:r>
              <a:rPr lang="uk-UA" sz="2800" dirty="0">
                <a:solidFill>
                  <a:srgbClr val="182947"/>
                </a:solidFill>
                <a:latin typeface="Proxima Nova Lt" panose="02000506030000020004" pitchFamily="2" charset="0"/>
              </a:rPr>
              <a:t>За результатами перевірок, правопорушення були припинені,  особи притягнуті до відповідальності.</a:t>
            </a:r>
          </a:p>
        </p:txBody>
      </p:sp>
      <p:pic>
        <p:nvPicPr>
          <p:cNvPr id="3074" name="Picture 2" descr="C:\Users\Олександр Квікал\Downloads\photo_5215194143050028256_y.jpg"/>
          <p:cNvPicPr>
            <a:picLocks noChangeAspect="1" noChangeArrowheads="1"/>
          </p:cNvPicPr>
          <p:nvPr/>
        </p:nvPicPr>
        <p:blipFill rotWithShape="1">
          <a:blip r:embed="rId3">
            <a:extLst>
              <a:ext uri="{28A0092B-C50C-407E-A947-70E740481C1C}">
                <a14:useLocalDpi xmlns:a14="http://schemas.microsoft.com/office/drawing/2010/main" val="0"/>
              </a:ext>
            </a:extLst>
          </a:blip>
          <a:srcRect b="27069"/>
          <a:stretch/>
        </p:blipFill>
        <p:spPr bwMode="auto">
          <a:xfrm>
            <a:off x="0" y="2495921"/>
            <a:ext cx="3840479" cy="3617496"/>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Олександр Квікал\Downloads\photo_5215725825641534508_y.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657179" y="1738640"/>
            <a:ext cx="3425963" cy="5001793"/>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Users\Олександр Квікал\Downloads\photo_5215725825641534496_y.jpg"/>
          <p:cNvPicPr>
            <a:picLocks noChangeAspect="1" noChangeArrowheads="1"/>
          </p:cNvPicPr>
          <p:nvPr/>
        </p:nvPicPr>
        <p:blipFill rotWithShape="1">
          <a:blip r:embed="rId5">
            <a:extLst>
              <a:ext uri="{28A0092B-C50C-407E-A947-70E740481C1C}">
                <a14:useLocalDpi xmlns:a14="http://schemas.microsoft.com/office/drawing/2010/main" val="0"/>
              </a:ext>
            </a:extLst>
          </a:blip>
          <a:srcRect t="12170" b="16673"/>
          <a:stretch/>
        </p:blipFill>
        <p:spPr bwMode="auto">
          <a:xfrm rot="16200000">
            <a:off x="5026165" y="3445559"/>
            <a:ext cx="2553330" cy="42715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07707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a:p>
        </p:txBody>
      </p:sp>
      <p:sp>
        <p:nvSpPr>
          <p:cNvPr id="3" name="Подзаголовок 2"/>
          <p:cNvSpPr>
            <a:spLocks noGrp="1"/>
          </p:cNvSpPr>
          <p:nvPr>
            <p:ph type="subTitle" idx="1"/>
          </p:nvPr>
        </p:nvSpPr>
        <p:spPr/>
        <p:txBody>
          <a:bodyPr/>
          <a:lstStyle/>
          <a:p>
            <a:endParaRPr lang="ru-RU"/>
          </a:p>
        </p:txBody>
      </p:sp>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21060"/>
            <a:ext cx="12192073" cy="6857960"/>
          </a:xfrm>
          <a:prstGeom prst="rect">
            <a:avLst/>
          </a:prstGeom>
        </p:spPr>
      </p:pic>
      <p:sp>
        <p:nvSpPr>
          <p:cNvPr id="5" name="TextBox 4"/>
          <p:cNvSpPr txBox="1"/>
          <p:nvPr/>
        </p:nvSpPr>
        <p:spPr>
          <a:xfrm>
            <a:off x="1742891" y="636128"/>
            <a:ext cx="8139046" cy="523220"/>
          </a:xfrm>
          <a:prstGeom prst="rect">
            <a:avLst/>
          </a:prstGeom>
          <a:noFill/>
        </p:spPr>
        <p:txBody>
          <a:bodyPr wrap="square" rtlCol="0">
            <a:spAutoFit/>
          </a:bodyPr>
          <a:lstStyle/>
          <a:p>
            <a:pPr algn="ctr"/>
            <a:r>
              <a:rPr lang="uk-UA" sz="2800" dirty="0">
                <a:solidFill>
                  <a:schemeClr val="bg1"/>
                </a:solidFill>
                <a:latin typeface="Proxima Nova Rg" panose="02000506030000020004" pitchFamily="2" charset="0"/>
              </a:rPr>
              <a:t>Охорона громадського </a:t>
            </a:r>
            <a:r>
              <a:rPr lang="uk-UA" sz="2800" dirty="0" smtClean="0">
                <a:solidFill>
                  <a:schemeClr val="bg1"/>
                </a:solidFill>
                <a:latin typeface="Proxima Nova Rg" panose="02000506030000020004" pitchFamily="2" charset="0"/>
              </a:rPr>
              <a:t>порядку Здолбунівської громади</a:t>
            </a:r>
            <a:endParaRPr lang="uk-UA" sz="2800" dirty="0">
              <a:solidFill>
                <a:schemeClr val="bg1"/>
              </a:solidFill>
              <a:latin typeface="Proxima Nova Rg" panose="02000506030000020004" pitchFamily="2" charset="0"/>
            </a:endParaRPr>
          </a:p>
        </p:txBody>
      </p:sp>
      <p:pic>
        <p:nvPicPr>
          <p:cNvPr id="4098" name="Picture 2" descr="C:\Users\Олександр Квікал\Downloads\photo_5215194143050028257_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111" y="2651760"/>
            <a:ext cx="5698767" cy="3797694"/>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C:\Users\Олександр Квікал\Downloads\photo_5215725825641534505_y.jpg"/>
          <p:cNvPicPr>
            <a:picLocks noChangeAspect="1" noChangeArrowheads="1"/>
          </p:cNvPicPr>
          <p:nvPr/>
        </p:nvPicPr>
        <p:blipFill rotWithShape="1">
          <a:blip r:embed="rId4">
            <a:extLst>
              <a:ext uri="{28A0092B-C50C-407E-A947-70E740481C1C}">
                <a14:useLocalDpi xmlns:a14="http://schemas.microsoft.com/office/drawing/2010/main" val="0"/>
              </a:ext>
            </a:extLst>
          </a:blip>
          <a:srcRect t="20529"/>
          <a:stretch/>
        </p:blipFill>
        <p:spPr bwMode="auto">
          <a:xfrm>
            <a:off x="7327344" y="1985554"/>
            <a:ext cx="3716894" cy="4463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872527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a:p>
        </p:txBody>
      </p:sp>
      <p:sp>
        <p:nvSpPr>
          <p:cNvPr id="3" name="Подзаголовок 2"/>
          <p:cNvSpPr>
            <a:spLocks noGrp="1"/>
          </p:cNvSpPr>
          <p:nvPr>
            <p:ph type="subTitle" idx="1"/>
          </p:nvPr>
        </p:nvSpPr>
        <p:spPr/>
        <p:txBody>
          <a:bodyPr/>
          <a:lstStyle/>
          <a:p>
            <a:endParaRPr lang="ru-RU"/>
          </a:p>
        </p:txBody>
      </p:sp>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10550"/>
            <a:ext cx="12192073" cy="6857960"/>
          </a:xfrm>
          <a:prstGeom prst="rect">
            <a:avLst/>
          </a:prstGeom>
        </p:spPr>
      </p:pic>
      <p:sp>
        <p:nvSpPr>
          <p:cNvPr id="5" name="TextBox 4"/>
          <p:cNvSpPr txBox="1"/>
          <p:nvPr/>
        </p:nvSpPr>
        <p:spPr>
          <a:xfrm>
            <a:off x="1742891" y="636128"/>
            <a:ext cx="8139046" cy="523220"/>
          </a:xfrm>
          <a:prstGeom prst="rect">
            <a:avLst/>
          </a:prstGeom>
          <a:noFill/>
        </p:spPr>
        <p:txBody>
          <a:bodyPr wrap="square" rtlCol="0">
            <a:spAutoFit/>
          </a:bodyPr>
          <a:lstStyle/>
          <a:p>
            <a:pPr algn="ctr"/>
            <a:r>
              <a:rPr lang="uk-UA" sz="2800" dirty="0">
                <a:solidFill>
                  <a:schemeClr val="bg1"/>
                </a:solidFill>
                <a:latin typeface="Proxima Nova Rg" panose="02000506030000020004" pitchFamily="2" charset="0"/>
              </a:rPr>
              <a:t>Охорона громадського порядку</a:t>
            </a:r>
          </a:p>
        </p:txBody>
      </p:sp>
      <p:pic>
        <p:nvPicPr>
          <p:cNvPr id="5123" name="Picture 3" descr="C:\Users\Олександр Квікал\Downloads\photo_5215725825641534504_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60376" y="2375785"/>
            <a:ext cx="5477690" cy="4108268"/>
          </a:xfrm>
          <a:prstGeom prst="rect">
            <a:avLst/>
          </a:prstGeom>
          <a:noFill/>
          <a:extLst>
            <a:ext uri="{909E8E84-426E-40DD-AFC4-6F175D3DCCD1}">
              <a14:hiddenFill xmlns:a14="http://schemas.microsoft.com/office/drawing/2010/main">
                <a:solidFill>
                  <a:srgbClr val="FFFFFF"/>
                </a:solidFill>
              </a14:hiddenFill>
            </a:ext>
          </a:extLst>
        </p:spPr>
      </p:pic>
      <p:pic>
        <p:nvPicPr>
          <p:cNvPr id="6" name="Рисунок 5"/>
          <p:cNvPicPr>
            <a:picLocks noChangeAspect="1"/>
          </p:cNvPicPr>
          <p:nvPr/>
        </p:nvPicPr>
        <p:blipFill>
          <a:blip r:embed="rId4"/>
          <a:stretch>
            <a:fillRect/>
          </a:stretch>
        </p:blipFill>
        <p:spPr>
          <a:xfrm>
            <a:off x="247521" y="2375786"/>
            <a:ext cx="5915906" cy="4108268"/>
          </a:xfrm>
          <a:prstGeom prst="rect">
            <a:avLst/>
          </a:prstGeom>
        </p:spPr>
      </p:pic>
    </p:spTree>
    <p:extLst>
      <p:ext uri="{BB962C8B-B14F-4D97-AF65-F5344CB8AC3E}">
        <p14:creationId xmlns:p14="http://schemas.microsoft.com/office/powerpoint/2010/main" val="274992834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a:p>
        </p:txBody>
      </p:sp>
      <p:sp>
        <p:nvSpPr>
          <p:cNvPr id="3" name="Подзаголовок 2"/>
          <p:cNvSpPr>
            <a:spLocks noGrp="1"/>
          </p:cNvSpPr>
          <p:nvPr>
            <p:ph type="subTitle" idx="1"/>
          </p:nvPr>
        </p:nvSpPr>
        <p:spPr/>
        <p:txBody>
          <a:bodyPr/>
          <a:lstStyle/>
          <a:p>
            <a:endParaRPr lang="ru-RU"/>
          </a:p>
        </p:txBody>
      </p:sp>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40"/>
            <a:ext cx="12192073" cy="6857960"/>
          </a:xfrm>
          <a:prstGeom prst="rect">
            <a:avLst/>
          </a:prstGeom>
        </p:spPr>
      </p:pic>
      <p:sp>
        <p:nvSpPr>
          <p:cNvPr id="5" name="TextBox 4"/>
          <p:cNvSpPr txBox="1"/>
          <p:nvPr/>
        </p:nvSpPr>
        <p:spPr>
          <a:xfrm>
            <a:off x="1742891" y="636128"/>
            <a:ext cx="8139046" cy="523220"/>
          </a:xfrm>
          <a:prstGeom prst="rect">
            <a:avLst/>
          </a:prstGeom>
          <a:noFill/>
        </p:spPr>
        <p:txBody>
          <a:bodyPr wrap="square" rtlCol="0">
            <a:spAutoFit/>
          </a:bodyPr>
          <a:lstStyle/>
          <a:p>
            <a:pPr algn="ctr"/>
            <a:r>
              <a:rPr lang="uk-UA" sz="2800" dirty="0">
                <a:solidFill>
                  <a:schemeClr val="bg1"/>
                </a:solidFill>
                <a:latin typeface="Proxima Nova Rg" panose="02000506030000020004" pitchFamily="2" charset="0"/>
              </a:rPr>
              <a:t>Охорона громадського порядку</a:t>
            </a:r>
          </a:p>
        </p:txBody>
      </p:sp>
      <p:pic>
        <p:nvPicPr>
          <p:cNvPr id="6146" name="Picture 2" descr="C:\Users\Олександр Квікал\Downloads\photo_5215725825641534499_y.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2366" y="1854926"/>
            <a:ext cx="3606981" cy="4809308"/>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C:\Users\Олександр Квікал\Downloads\photo_5215725825641534500_y.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8662"/>
          <a:stretch/>
        </p:blipFill>
        <p:spPr bwMode="auto">
          <a:xfrm>
            <a:off x="6718933" y="1854926"/>
            <a:ext cx="3949065" cy="48093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1146138"/>
      </p:ext>
    </p:extLst>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5682</TotalTime>
  <Words>699</Words>
  <Application>Microsoft Office PowerPoint</Application>
  <PresentationFormat>Широкоэкранный</PresentationFormat>
  <Paragraphs>143</Paragraphs>
  <Slides>20</Slides>
  <Notes>6</Notes>
  <HiddenSlides>0</HiddenSlides>
  <MMClips>0</MMClips>
  <ScaleCrop>false</ScaleCrop>
  <HeadingPairs>
    <vt:vector size="6" baseType="variant">
      <vt:variant>
        <vt:lpstr>Использованные шрифты</vt:lpstr>
      </vt:variant>
      <vt:variant>
        <vt:i4>8</vt:i4>
      </vt:variant>
      <vt:variant>
        <vt:lpstr>Тема</vt:lpstr>
      </vt:variant>
      <vt:variant>
        <vt:i4>1</vt:i4>
      </vt:variant>
      <vt:variant>
        <vt:lpstr>Заголовки слайдов</vt:lpstr>
      </vt:variant>
      <vt:variant>
        <vt:i4>20</vt:i4>
      </vt:variant>
    </vt:vector>
  </HeadingPairs>
  <TitlesOfParts>
    <vt:vector size="29" baseType="lpstr">
      <vt:lpstr>맑은 고딕</vt:lpstr>
      <vt:lpstr>Arial</vt:lpstr>
      <vt:lpstr>Calibri</vt:lpstr>
      <vt:lpstr>Calibri Light</vt:lpstr>
      <vt:lpstr>Proxima Nova Lt</vt:lpstr>
      <vt:lpstr>Proxima Nova Rg</vt:lpstr>
      <vt:lpstr>Times New Roman</vt:lpstr>
      <vt:lpstr>Wingdings</vt: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TCPO</dc:creator>
  <cp:lastModifiedBy>Користувач</cp:lastModifiedBy>
  <cp:revision>164</cp:revision>
  <cp:lastPrinted>2020-12-18T10:49:47Z</cp:lastPrinted>
  <dcterms:created xsi:type="dcterms:W3CDTF">2020-12-03T09:33:15Z</dcterms:created>
  <dcterms:modified xsi:type="dcterms:W3CDTF">2024-01-24T06:50:20Z</dcterms:modified>
</cp:coreProperties>
</file>