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8" r:id="rId4"/>
    <p:sldId id="261" r:id="rId5"/>
    <p:sldId id="273" r:id="rId6"/>
    <p:sldId id="272" r:id="rId7"/>
    <p:sldId id="266" r:id="rId8"/>
    <p:sldId id="269" r:id="rId9"/>
    <p:sldId id="260" r:id="rId10"/>
    <p:sldId id="257" r:id="rId11"/>
    <p:sldId id="271" r:id="rId12"/>
    <p:sldId id="267" r:id="rId13"/>
    <p:sldId id="274" r:id="rId14"/>
    <p:sldId id="275" r:id="rId15"/>
    <p:sldId id="270" r:id="rId16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wnloads\&#1044;&#1110;&#1072;&#1075;&#1088;&#1072;&#1084;&#1080;%20&#1085;&#1072;%20&#1079;&#1074;&#1110;&#1090;%20202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uk-UA">
                <a:solidFill>
                  <a:schemeClr val="dk1"/>
                </a:solidFill>
                <a:latin typeface="+mn-lt"/>
                <a:ea typeface="+mn-ea"/>
                <a:cs typeface="+mn-cs"/>
              </a:rPr>
              <a:t>Результати фінансово-господарської діяльності по КП "Здолбунівводоканал" за 2023 та 2024 рік, тис.грн.</a:t>
            </a:r>
          </a:p>
        </c:rich>
      </c:tx>
      <c:layout/>
      <c:spPr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title>
    <c:plotArea>
      <c:layout/>
      <c:barChart>
        <c:barDir val="col"/>
        <c:grouping val="clustered"/>
        <c:ser>
          <c:idx val="1"/>
          <c:order val="1"/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cat>
            <c:multiLvlStrRef>
              <c:f>'Лист2 (3)'!$A$4:$A$19</c:f>
            </c:multiLvlStrRef>
          </c:cat>
          <c:val>
            <c:numRef>
              <c:f>'Лист2 (3)'!$B$4:$B$19</c:f>
            </c:numRef>
          </c:val>
        </c:ser>
        <c:ser>
          <c:idx val="0"/>
          <c:order val="0"/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dPt>
            <c:idx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4"/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5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15"/>
              <c:layout>
                <c:manualLayout>
                  <c:x val="-1.5449980687524149E-3"/>
                  <c:y val="1.4035087719298249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 b="1" i="0" baseline="0"/>
                </a:pPr>
                <a:endParaRPr lang="uk-UA"/>
              </a:p>
            </c:txPr>
            <c:showVal val="1"/>
          </c:dLbls>
          <c:cat>
            <c:strRef>
              <c:f>'[Діаграми на звіт 2024.xls]Лист2 (3)'!$A$4:$A$19</c:f>
              <c:strCache>
                <c:ptCount val="16"/>
                <c:pt idx="0">
                  <c:v>2023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І півріччя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ІІ півріччя</c:v>
                </c:pt>
                <c:pt idx="15">
                  <c:v>2024</c:v>
                </c:pt>
              </c:strCache>
            </c:strRef>
          </c:cat>
          <c:val>
            <c:numRef>
              <c:f>'[Діаграми на звіт 2024.xls]Лист2 (3)'!$B$4:$B$19</c:f>
              <c:numCache>
                <c:formatCode>0.0</c:formatCode>
                <c:ptCount val="16"/>
                <c:pt idx="0" formatCode="General">
                  <c:v>1529.6</c:v>
                </c:pt>
                <c:pt idx="1">
                  <c:v>207</c:v>
                </c:pt>
                <c:pt idx="2" formatCode="General">
                  <c:v>148.9</c:v>
                </c:pt>
                <c:pt idx="3" formatCode="General">
                  <c:v>-91.4</c:v>
                </c:pt>
                <c:pt idx="4" formatCode="General">
                  <c:v>-6.3</c:v>
                </c:pt>
                <c:pt idx="5" formatCode="General">
                  <c:v>526.1</c:v>
                </c:pt>
                <c:pt idx="6" formatCode="General">
                  <c:v>742.1</c:v>
                </c:pt>
                <c:pt idx="7" formatCode="General">
                  <c:v>1228.5</c:v>
                </c:pt>
                <c:pt idx="8" formatCode="General">
                  <c:v>1130.8</c:v>
                </c:pt>
                <c:pt idx="9" formatCode="General">
                  <c:v>553.20000000000005</c:v>
                </c:pt>
                <c:pt idx="10" formatCode="General">
                  <c:v>430.5</c:v>
                </c:pt>
                <c:pt idx="11">
                  <c:v>499</c:v>
                </c:pt>
                <c:pt idx="12">
                  <c:v>235.9</c:v>
                </c:pt>
                <c:pt idx="13">
                  <c:v>187.8</c:v>
                </c:pt>
                <c:pt idx="14">
                  <c:v>2570.5</c:v>
                </c:pt>
                <c:pt idx="15">
                  <c:v>3799</c:v>
                </c:pt>
              </c:numCache>
            </c:numRef>
          </c:val>
        </c:ser>
        <c:axId val="127318656"/>
        <c:axId val="128254720"/>
      </c:barChart>
      <c:catAx>
        <c:axId val="12731865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15875" cmpd="sng">
            <a:solidFill>
              <a:schemeClr val="tx1"/>
            </a:solidFill>
            <a:tailEnd type="stealth" w="lg" len="lg"/>
          </a:ln>
        </c:spPr>
        <c:crossAx val="128254720"/>
        <c:crosses val="autoZero"/>
        <c:auto val="1"/>
        <c:lblAlgn val="ctr"/>
        <c:lblOffset val="100"/>
      </c:catAx>
      <c:valAx>
        <c:axId val="12825472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uk-UA"/>
                  <a:t>тис.грн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ln w="19050" cmpd="sng">
            <a:solidFill>
              <a:schemeClr val="tx1"/>
            </a:solidFill>
            <a:tailEnd type="stealth" w="lg" len="lg"/>
          </a:ln>
        </c:spPr>
        <c:crossAx val="1273186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19050">
            <a:solidFill>
              <a:schemeClr val="tx1"/>
            </a:solidFill>
          </a:ln>
        </c:spPr>
      </c:dTable>
      <c:spPr>
        <a:solidFill>
          <a:schemeClr val="bg1">
            <a:lumMod val="85000"/>
          </a:schemeClr>
        </a:solidFill>
      </c:spPr>
    </c:plotArea>
    <c:plotVisOnly val="1"/>
    <c:dispBlanksAs val="gap"/>
  </c:chart>
  <c:spPr>
    <a:solidFill>
      <a:schemeClr val="accent1">
        <a:lumMod val="20000"/>
        <a:lumOff val="80000"/>
      </a:schemeClr>
    </a:solidFill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C9E31-9E38-42D5-8DDD-5C51C2FAF061}" type="datetimeFigureOut">
              <a:rPr lang="uk-UA" smtClean="0"/>
              <a:pPr/>
              <a:t>11.03.2025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F2893-B024-43F5-8EF3-9222813B341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2893-B024-43F5-8EF3-9222813B3418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00600"/>
            <a:ext cx="9144000" cy="1364704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про роботу </a:t>
            </a:r>
            <a:br>
              <a:rPr lang="uk-UA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Комунального  підприємства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“Здолбунівводоканал”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br>
              <a:rPr lang="uk-UA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за 2024 рік.</a:t>
            </a:r>
            <a:endParaRPr lang="uk-UA" dirty="0"/>
          </a:p>
        </p:txBody>
      </p:sp>
      <p:pic>
        <p:nvPicPr>
          <p:cNvPr id="5" name="Рисунок 4" descr="изображение_viber_2023-03-09_09-33-19-26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856" b="12856"/>
          <a:stretch>
            <a:fillRect/>
          </a:stretch>
        </p:blipFill>
        <p:spPr>
          <a:xfrm>
            <a:off x="0" y="1"/>
            <a:ext cx="9144000" cy="4797152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165304"/>
            <a:ext cx="9144000" cy="692696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solidFill>
                  <a:schemeClr val="tx2"/>
                </a:solidFill>
                <a:latin typeface="Book Antiqua" pitchFamily="18" charset="0"/>
                <a:cs typeface="Aparajita" pitchFamily="34" charset="0"/>
              </a:rPr>
              <a:t>                                                                                                                </a:t>
            </a:r>
          </a:p>
          <a:p>
            <a:pPr algn="r"/>
            <a:r>
              <a:rPr lang="uk-UA" b="1" dirty="0" smtClean="0">
                <a:solidFill>
                  <a:schemeClr val="tx2"/>
                </a:solidFill>
                <a:latin typeface="Book Antiqua" pitchFamily="18" charset="0"/>
                <a:cs typeface="Aparajita" pitchFamily="34" charset="0"/>
              </a:rPr>
              <a:t>                                                                           </a:t>
            </a:r>
            <a:r>
              <a:rPr lang="uk-UA" b="1" dirty="0" err="1" smtClean="0">
                <a:solidFill>
                  <a:schemeClr val="tx2"/>
                </a:solidFill>
                <a:latin typeface="Book Antiqua" pitchFamily="18" charset="0"/>
                <a:cs typeface="Aparajita" pitchFamily="34" charset="0"/>
              </a:rPr>
              <a:t>Здолбунівська</a:t>
            </a:r>
            <a:r>
              <a:rPr lang="uk-UA" b="1" dirty="0" smtClean="0">
                <a:solidFill>
                  <a:schemeClr val="tx2"/>
                </a:solidFill>
                <a:latin typeface="Book Antiqua" pitchFamily="18" charset="0"/>
                <a:cs typeface="Aparajita" pitchFamily="34" charset="0"/>
              </a:rPr>
              <a:t> міська територіальна громада</a:t>
            </a:r>
            <a:endParaRPr lang="uk-UA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8198" y="3068959"/>
            <a:ext cx="45876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 Antiqua" pitchFamily="18" charset="0"/>
              </a:rPr>
              <a:t>ЗВІТ</a:t>
            </a:r>
            <a:endParaRPr lang="ru-RU" sz="7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hot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bliqueTopRigh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Претензійно-позовна робота 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14488"/>
            <a:ext cx="4471990" cy="500066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uk-UA" dirty="0" smtClean="0">
                <a:solidFill>
                  <a:schemeClr val="tx2"/>
                </a:solidFill>
              </a:rPr>
              <a:t>2024 рік </a:t>
            </a:r>
            <a:endParaRPr lang="uk-UA" dirty="0">
              <a:solidFill>
                <a:schemeClr val="tx2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0694" y="1556792"/>
            <a:ext cx="3185089" cy="36004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uk-UA" dirty="0" smtClean="0">
                <a:solidFill>
                  <a:schemeClr val="tx2"/>
                </a:solidFill>
              </a:rPr>
              <a:t>2023 рік </a:t>
            </a:r>
            <a:endParaRPr lang="uk-UA" dirty="0">
              <a:solidFill>
                <a:schemeClr val="tx2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08104" y="2204864"/>
            <a:ext cx="3278738" cy="3081524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uk-UA" dirty="0" smtClean="0"/>
              <a:t>         </a:t>
            </a:r>
            <a:r>
              <a:rPr lang="uk-UA" b="1" dirty="0" smtClean="0"/>
              <a:t>З боржниками категорії  споживачів</a:t>
            </a:r>
          </a:p>
          <a:p>
            <a:pPr algn="ctr">
              <a:buNone/>
            </a:pPr>
            <a:r>
              <a:rPr lang="uk-UA" b="1" dirty="0" smtClean="0"/>
              <a:t>населення проведено наступну роботу: </a:t>
            </a:r>
          </a:p>
          <a:p>
            <a:pPr>
              <a:buNone/>
            </a:pPr>
            <a:endParaRPr lang="uk-UA" sz="2300" dirty="0" smtClean="0"/>
          </a:p>
          <a:p>
            <a:r>
              <a:rPr lang="uk-UA" sz="2300" dirty="0" smtClean="0"/>
              <a:t>подання судових позовів: 131 заява на суму  </a:t>
            </a:r>
            <a:r>
              <a:rPr lang="ru-RU" sz="2300" dirty="0" smtClean="0"/>
              <a:t>556</a:t>
            </a:r>
            <a:r>
              <a:rPr lang="uk-UA" sz="2300" dirty="0" smtClean="0"/>
              <a:t>,</a:t>
            </a:r>
            <a:r>
              <a:rPr lang="ru-RU" sz="2300" dirty="0" smtClean="0"/>
              <a:t>63</a:t>
            </a:r>
            <a:r>
              <a:rPr lang="uk-UA" sz="2300" dirty="0" smtClean="0"/>
              <a:t> тис. грн.;</a:t>
            </a:r>
          </a:p>
          <a:p>
            <a:pPr>
              <a:buNone/>
            </a:pPr>
            <a:endParaRPr lang="uk-UA" sz="2300" dirty="0" smtClean="0"/>
          </a:p>
          <a:p>
            <a:r>
              <a:rPr lang="uk-UA" sz="2300" dirty="0" smtClean="0"/>
              <a:t>подано ДВС: </a:t>
            </a:r>
            <a:r>
              <a:rPr lang="ru-RU" sz="2300" dirty="0" smtClean="0"/>
              <a:t>79</a:t>
            </a:r>
            <a:r>
              <a:rPr lang="uk-UA" sz="2300" dirty="0" smtClean="0"/>
              <a:t> заяв на суму </a:t>
            </a:r>
            <a:r>
              <a:rPr lang="ru-RU" sz="2300" dirty="0" smtClean="0"/>
              <a:t>453</a:t>
            </a:r>
            <a:r>
              <a:rPr lang="uk-UA" sz="2300" dirty="0" smtClean="0"/>
              <a:t>,7 тис. грн.;</a:t>
            </a:r>
          </a:p>
          <a:p>
            <a:pPr>
              <a:buNone/>
            </a:pPr>
            <a:endParaRPr lang="uk-UA" sz="2300" dirty="0" smtClean="0"/>
          </a:p>
          <a:p>
            <a:r>
              <a:rPr lang="uk-UA" sz="2300" dirty="0" smtClean="0"/>
              <a:t>подано претензії до органів нотаріату у випадку смерті боржників: </a:t>
            </a:r>
            <a:r>
              <a:rPr lang="ru-RU" sz="2300" dirty="0" smtClean="0"/>
              <a:t>8</a:t>
            </a:r>
            <a:r>
              <a:rPr lang="uk-UA" sz="2300" dirty="0" smtClean="0"/>
              <a:t> претензії на суму </a:t>
            </a:r>
            <a:r>
              <a:rPr lang="ru-RU" sz="2300" dirty="0" smtClean="0"/>
              <a:t>3</a:t>
            </a:r>
            <a:r>
              <a:rPr lang="en-US" sz="2300" dirty="0" smtClean="0"/>
              <a:t>4</a:t>
            </a:r>
            <a:r>
              <a:rPr lang="uk-UA" sz="2300" dirty="0" smtClean="0"/>
              <a:t>,</a:t>
            </a:r>
            <a:r>
              <a:rPr lang="ru-RU" sz="2300" dirty="0" smtClean="0"/>
              <a:t>9</a:t>
            </a:r>
            <a:r>
              <a:rPr lang="uk-UA" sz="2300" dirty="0" smtClean="0"/>
              <a:t> тис. грн.</a:t>
            </a:r>
          </a:p>
          <a:p>
            <a:pPr>
              <a:buNone/>
            </a:pPr>
            <a:endParaRPr lang="uk-UA" sz="2300" dirty="0" smtClean="0"/>
          </a:p>
          <a:p>
            <a:r>
              <a:rPr lang="uk-UA" sz="2300" dirty="0" smtClean="0"/>
              <a:t>відкрито виконавчих проваджень органами ДВС: </a:t>
            </a:r>
            <a:r>
              <a:rPr lang="en-US" sz="2300" dirty="0" smtClean="0"/>
              <a:t>118</a:t>
            </a:r>
            <a:r>
              <a:rPr lang="uk-UA" sz="2300" dirty="0" smtClean="0"/>
              <a:t> виконавчих листів на суму </a:t>
            </a:r>
            <a:r>
              <a:rPr lang="en-US" sz="2300" dirty="0" smtClean="0"/>
              <a:t>671</a:t>
            </a:r>
            <a:r>
              <a:rPr lang="uk-UA" sz="2300" dirty="0" smtClean="0"/>
              <a:t>,7 тис. грн.;</a:t>
            </a:r>
          </a:p>
          <a:p>
            <a:pPr>
              <a:buNone/>
            </a:pPr>
            <a:endParaRPr lang="uk-UA" sz="2300" dirty="0" smtClean="0"/>
          </a:p>
          <a:p>
            <a:r>
              <a:rPr lang="uk-UA" sz="2300" dirty="0" smtClean="0"/>
              <a:t>укладено договорів реструктуризації боргу: 6 договорів на загальну суму 75,5 тис. грн. </a:t>
            </a:r>
          </a:p>
          <a:p>
            <a:pPr>
              <a:buNone/>
            </a:pPr>
            <a:endParaRPr lang="uk-UA" dirty="0" smtClean="0"/>
          </a:p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15" name="Содержимое 5"/>
          <p:cNvSpPr txBox="1">
            <a:spLocks/>
          </p:cNvSpPr>
          <p:nvPr/>
        </p:nvSpPr>
        <p:spPr>
          <a:xfrm>
            <a:off x="539552" y="2643182"/>
            <a:ext cx="4389638" cy="3714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algn="ctr"/>
            <a:r>
              <a:rPr lang="uk-UA" sz="2300" b="1" dirty="0" smtClean="0"/>
              <a:t>З боржниками категорії споживачів населення проведено наступну роботу: </a:t>
            </a:r>
          </a:p>
          <a:p>
            <a:endParaRPr lang="uk-UA" sz="2300" dirty="0" smtClean="0"/>
          </a:p>
          <a:p>
            <a:pPr marL="342000" lvl="0" indent="342000">
              <a:buFont typeface="Arial" pitchFamily="34" charset="0"/>
              <a:buChar char="•"/>
            </a:pPr>
            <a:r>
              <a:rPr lang="uk-UA" sz="2000" dirty="0" smtClean="0"/>
              <a:t>  подання судових позовів: </a:t>
            </a:r>
            <a:r>
              <a:rPr lang="ru-RU" sz="2000" dirty="0" smtClean="0"/>
              <a:t>159</a:t>
            </a:r>
            <a:r>
              <a:rPr lang="uk-UA" sz="2000" dirty="0" smtClean="0"/>
              <a:t> заяв про видачу судового наказу  на суму </a:t>
            </a:r>
            <a:r>
              <a:rPr lang="ru-RU" sz="2000" dirty="0" smtClean="0"/>
              <a:t>1 230,2</a:t>
            </a:r>
            <a:r>
              <a:rPr lang="uk-UA" sz="2000" dirty="0" smtClean="0"/>
              <a:t> тис. грн.;</a:t>
            </a:r>
          </a:p>
          <a:p>
            <a:pPr marL="342000" lvl="0" indent="342000"/>
            <a:endParaRPr lang="uk-UA" sz="2000" dirty="0" smtClean="0"/>
          </a:p>
          <a:p>
            <a:pPr marL="342000" lvl="0" indent="342000">
              <a:buFont typeface="Arial" pitchFamily="34" charset="0"/>
              <a:buChar char="•"/>
            </a:pPr>
            <a:r>
              <a:rPr lang="uk-UA" sz="2000" dirty="0" smtClean="0"/>
              <a:t> подано ДВС: </a:t>
            </a:r>
            <a:r>
              <a:rPr lang="ru-RU" sz="2000" dirty="0" smtClean="0"/>
              <a:t>74</a:t>
            </a:r>
            <a:r>
              <a:rPr lang="uk-UA" sz="2000" dirty="0" smtClean="0"/>
              <a:t> заяви на суму 514,35 тис. грн.;</a:t>
            </a:r>
          </a:p>
          <a:p>
            <a:pPr marL="342000" lvl="0" indent="342000"/>
            <a:endParaRPr lang="uk-UA" sz="2000" dirty="0" smtClean="0"/>
          </a:p>
          <a:p>
            <a:pPr marL="342000" lvl="0" indent="342000">
              <a:buFont typeface="Arial" pitchFamily="34" charset="0"/>
              <a:buChar char="•"/>
            </a:pPr>
            <a:r>
              <a:rPr lang="uk-UA" sz="2000" dirty="0" smtClean="0"/>
              <a:t> подано претензії до органів нотаріату у випадку смерті боржників: </a:t>
            </a:r>
            <a:r>
              <a:rPr lang="ru-RU" sz="2000" dirty="0" smtClean="0"/>
              <a:t>10</a:t>
            </a:r>
            <a:r>
              <a:rPr lang="uk-UA" sz="2000" dirty="0" smtClean="0"/>
              <a:t> претензії на суму 66,9 тис. грн.</a:t>
            </a:r>
          </a:p>
          <a:p>
            <a:pPr marL="342000" lvl="0" indent="342000"/>
            <a:endParaRPr lang="uk-UA" sz="2000" dirty="0" smtClean="0"/>
          </a:p>
          <a:p>
            <a:pPr marL="342000" lvl="0" indent="342000">
              <a:buFont typeface="Arial" pitchFamily="34" charset="0"/>
              <a:buChar char="•"/>
            </a:pPr>
            <a:r>
              <a:rPr lang="uk-UA" sz="2000" dirty="0" smtClean="0"/>
              <a:t> відкрито виконавчих проваджень органами ДВС: 97 виконавчих листи на суму 726 тис. грн.;</a:t>
            </a:r>
          </a:p>
          <a:p>
            <a:pPr marL="342000" lvl="0" indent="342000"/>
            <a:endParaRPr lang="uk-UA" sz="2000" dirty="0" smtClean="0"/>
          </a:p>
          <a:p>
            <a:pPr marL="342000" lvl="0" indent="342000">
              <a:buFont typeface="Arial" pitchFamily="34" charset="0"/>
              <a:buChar char="•"/>
            </a:pPr>
            <a:r>
              <a:rPr lang="uk-UA" sz="2000" dirty="0" smtClean="0"/>
              <a:t> укладено договорів реструктуризації боргу: 2 договори на загальну суму 13,2 тис. грн. </a:t>
            </a:r>
          </a:p>
          <a:p>
            <a:pPr lvl="0" indent="457200">
              <a:spcBef>
                <a:spcPts val="127"/>
              </a:spcBef>
              <a:spcAft>
                <a:spcPts val="127"/>
              </a:spcAft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200" b="1" dirty="0" smtClean="0">
                <a:solidFill>
                  <a:schemeClr val="tx2"/>
                </a:solidFill>
                <a:latin typeface="Book Antiqua" pitchFamily="18" charset="0"/>
              </a:rPr>
              <a:t/>
            </a:r>
            <a:br>
              <a:rPr lang="uk-UA" sz="2200" b="1" dirty="0" smtClean="0">
                <a:solidFill>
                  <a:schemeClr val="tx2"/>
                </a:solidFill>
                <a:latin typeface="Book Antiqua" pitchFamily="18" charset="0"/>
              </a:rPr>
            </a:br>
            <a:r>
              <a:rPr lang="uk-UA" sz="2200" b="1" dirty="0" smtClean="0">
                <a:solidFill>
                  <a:schemeClr val="tx2"/>
                </a:solidFill>
                <a:latin typeface="Book Antiqua" pitchFamily="18" charset="0"/>
              </a:rPr>
              <a:t/>
            </a:r>
            <a:br>
              <a:rPr lang="uk-UA" sz="2200" b="1" dirty="0" smtClean="0">
                <a:solidFill>
                  <a:schemeClr val="tx2"/>
                </a:solidFill>
                <a:latin typeface="Book Antiqua" pitchFamily="18" charset="0"/>
              </a:rPr>
            </a:br>
            <a:r>
              <a:rPr lang="uk-UA" sz="2700" b="1" dirty="0" smtClean="0">
                <a:solidFill>
                  <a:schemeClr val="tx2"/>
                </a:solidFill>
                <a:latin typeface="Book Antiqua" pitchFamily="18" charset="0"/>
              </a:rPr>
              <a:t>Стан розрахунків за послуги</a:t>
            </a:r>
            <a:r>
              <a:rPr lang="uk-UA" sz="2700" dirty="0" smtClean="0"/>
              <a:t/>
            </a:r>
            <a:br>
              <a:rPr lang="uk-UA" sz="2700" dirty="0" smtClean="0"/>
            </a:br>
            <a:endParaRPr lang="uk-UA" sz="27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37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134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 споживача</a:t>
                      </a:r>
                      <a:endParaRPr lang="uk-UA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Нараховано </a:t>
                      </a:r>
                      <a:endParaRPr lang="uk-UA" sz="14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</a:t>
                      </a:r>
                      <a:r>
                        <a:rPr lang="uk-UA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січень-грудень</a:t>
                      </a:r>
                      <a:endParaRPr lang="uk-UA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2024р</a:t>
                      </a:r>
                      <a:r>
                        <a:rPr lang="uk-UA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Оплачено </a:t>
                      </a:r>
                      <a:endParaRPr lang="uk-UA" sz="14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</a:t>
                      </a:r>
                      <a:r>
                        <a:rPr lang="uk-UA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січень-грудень</a:t>
                      </a:r>
                      <a:endParaRPr lang="uk-UA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2024р</a:t>
                      </a:r>
                      <a:r>
                        <a:rPr lang="uk-UA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uk-UA" sz="14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оплати</a:t>
                      </a:r>
                      <a:endParaRPr lang="uk-UA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3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Населення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32735,62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31281,88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95,6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3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Місцевий бюджет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2081,9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2215,29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106,4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3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Обласний бюджет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1030,86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1122,91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108,9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3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Державний бюджет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491,25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519,39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105,7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3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Інші споживачі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8139,43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8041,87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98,8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3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Всього: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44479,06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43181,34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97,1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907704" y="1916832"/>
          <a:ext cx="4933950" cy="3752850"/>
        </p:xfrm>
        <a:graphic>
          <a:graphicData uri="http://schemas.openxmlformats.org/presentationml/2006/ole">
            <p:oleObj spid="_x0000_s1027" name="Worksheet" r:id="rId3" imgW="4933984" imgH="3752839" progId="Excel.Sheet.8">
              <p:embed/>
            </p:oleObj>
          </a:graphicData>
        </a:graphic>
      </p:graphicFrame>
      <p:pic>
        <p:nvPicPr>
          <p:cNvPr id="1026" name="Picture 2" descr="C:\Users\Yurist\Desktop\ingproektir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3283"/>
            <a:ext cx="9144000" cy="55947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tx2"/>
                </a:solidFill>
                <a:latin typeface="Book Antiqua" pitchFamily="18" charset="0"/>
              </a:rPr>
              <a:t>Заборгованість підприємства</a:t>
            </a:r>
            <a:endParaRPr lang="uk-UA" sz="3200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539552" y="1556792"/>
          <a:ext cx="8064700" cy="478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175"/>
                <a:gridCol w="2016175"/>
                <a:gridCol w="2016175"/>
                <a:gridCol w="2016175"/>
              </a:tblGrid>
              <a:tr h="34150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/>
                        <a:t>Кредиторська заборгованість: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4150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u="none" strike="noStrike" dirty="0"/>
                        <a:t> 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 smtClean="0"/>
                        <a:t>на 01.01.2024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dirty="0"/>
                        <a:t>на </a:t>
                      </a:r>
                      <a:r>
                        <a:rPr lang="uk-UA" sz="1200" b="1" u="none" strike="noStrike" dirty="0" smtClean="0"/>
                        <a:t>01.01.2025 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dirty="0" smtClean="0"/>
                        <a:t>Різниця    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4150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1" u="none" strike="noStrike" dirty="0" smtClean="0"/>
                        <a:t> </a:t>
                      </a:r>
                      <a:r>
                        <a:rPr lang="uk-UA" sz="1200" b="1" u="none" strike="noStrike" dirty="0" err="1" smtClean="0"/>
                        <a:t>Рівнеоблводоканал</a:t>
                      </a:r>
                      <a:r>
                        <a:rPr lang="uk-UA" sz="1200" b="1" u="none" strike="noStrike" dirty="0" smtClean="0"/>
                        <a:t>  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447</a:t>
                      </a:r>
                      <a:r>
                        <a:rPr lang="uk-UA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480,56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789</a:t>
                      </a:r>
                      <a:r>
                        <a:rPr lang="uk-UA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625,2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</a:t>
                      </a:r>
                      <a:r>
                        <a:rPr lang="uk-UA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342 144,64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4150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1" u="none" strike="noStrike" dirty="0" smtClean="0"/>
                        <a:t> ПДВ</a:t>
                      </a:r>
                      <a:r>
                        <a:rPr lang="uk-UA" sz="1200" b="1" u="none" strike="noStrike" dirty="0"/>
                        <a:t>: 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  <a:r>
                        <a:rPr lang="uk-UA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681,73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0,00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-</a:t>
                      </a:r>
                      <a:r>
                        <a:rPr lang="uk-UA" sz="1200" b="1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28 681,73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4150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1" u="none" strike="noStrike" dirty="0" smtClean="0"/>
                        <a:t> Всього</a:t>
                      </a:r>
                      <a:r>
                        <a:rPr lang="uk-UA" sz="1200" b="1" u="none" strike="noStrike" dirty="0"/>
                        <a:t>: 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476</a:t>
                      </a:r>
                      <a:r>
                        <a:rPr lang="uk-UA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162,29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789</a:t>
                      </a:r>
                      <a:r>
                        <a:rPr lang="uk-UA" sz="14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625,2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+ 313 462,91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4150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/>
                        <a:t>Дебіторська заборгованість: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4150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u="none" strike="noStrike"/>
                        <a:t> </a:t>
                      </a:r>
                      <a:endParaRPr lang="uk-UA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/>
                        <a:t>на </a:t>
                      </a:r>
                      <a:r>
                        <a:rPr lang="uk-UA" sz="1200" u="none" strike="noStrike" dirty="0" smtClean="0"/>
                        <a:t>01.01.2024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/>
                        <a:t>на </a:t>
                      </a:r>
                      <a:r>
                        <a:rPr lang="uk-UA" sz="1200" u="none" strike="noStrike" dirty="0" smtClean="0"/>
                        <a:t>01.01.2025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dirty="0"/>
                        <a:t>різниця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4150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1" u="none" strike="noStrike" dirty="0" smtClean="0"/>
                        <a:t> Населення</a:t>
                      </a:r>
                      <a:r>
                        <a:rPr lang="uk-UA" sz="1200" b="1" u="none" strike="noStrike" dirty="0"/>
                        <a:t>:   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966</a:t>
                      </a:r>
                      <a:r>
                        <a:rPr lang="uk-UA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872,51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2 213 259,02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+</a:t>
                      </a:r>
                      <a:r>
                        <a:rPr lang="uk-UA" sz="1200" b="1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1 246 386,51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4150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1" u="none" strike="noStrike" dirty="0" smtClean="0"/>
                        <a:t> Інші</a:t>
                      </a:r>
                      <a:r>
                        <a:rPr lang="uk-UA" sz="1200" b="1" u="none" strike="noStrike" dirty="0"/>
                        <a:t>: 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-74</a:t>
                      </a:r>
                      <a:r>
                        <a:rPr lang="uk-UA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491,16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 smtClean="0"/>
                        <a:t>-209</a:t>
                      </a:r>
                      <a:r>
                        <a:rPr lang="uk-UA" sz="1200" u="none" strike="noStrike" baseline="0" dirty="0" smtClean="0"/>
                        <a:t> 187,93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dirty="0" smtClean="0"/>
                        <a:t>-</a:t>
                      </a:r>
                      <a:r>
                        <a:rPr lang="uk-UA" sz="1200" b="1" u="none" strike="noStrike" baseline="0" dirty="0" smtClean="0"/>
                        <a:t> 134 696,77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4150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b="1" u="none" strike="noStrike" dirty="0" smtClean="0"/>
                        <a:t> Всього</a:t>
                      </a:r>
                      <a:r>
                        <a:rPr lang="uk-UA" sz="1200" b="1" u="none" strike="noStrike" dirty="0"/>
                        <a:t>:  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892</a:t>
                      </a:r>
                      <a:r>
                        <a:rPr lang="uk-UA" sz="12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381,35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2</a:t>
                      </a:r>
                      <a:r>
                        <a:rPr lang="uk-UA" sz="1400" b="1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004 071,09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+</a:t>
                      </a:r>
                      <a:r>
                        <a:rPr lang="uk-UA" sz="1200" b="1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1 111 689,74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4150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err="1"/>
                        <a:t>Заборгованість</a:t>
                      </a:r>
                      <a:r>
                        <a:rPr lang="ru-RU" sz="1200" b="1" u="none" strike="noStrike" dirty="0"/>
                        <a:t> </a:t>
                      </a:r>
                      <a:r>
                        <a:rPr lang="ru-RU" sz="1200" b="1" u="none" strike="noStrike" dirty="0" err="1"/>
                        <a:t>держави</a:t>
                      </a:r>
                      <a:r>
                        <a:rPr lang="ru-RU" sz="1200" b="1" u="none" strike="noStrike" dirty="0"/>
                        <a:t> перед </a:t>
                      </a:r>
                      <a:r>
                        <a:rPr lang="ru-RU" sz="1200" b="1" u="none" strike="noStrike" dirty="0" err="1"/>
                        <a:t>підприємством</a:t>
                      </a:r>
                      <a:r>
                        <a:rPr lang="ru-RU" sz="1200" b="1" u="none" strike="noStrike" dirty="0"/>
                        <a:t> по </a:t>
                      </a:r>
                      <a:r>
                        <a:rPr lang="ru-RU" sz="1200" b="1" u="none" strike="noStrike" dirty="0" err="1"/>
                        <a:t>різниці</a:t>
                      </a:r>
                      <a:r>
                        <a:rPr lang="ru-RU" sz="1200" b="1" u="none" strike="noStrike" dirty="0"/>
                        <a:t> в тарифах: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4150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/>
                        <a:t>За період 01.06.2021 – 30.06.2022 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985</a:t>
                      </a:r>
                      <a:r>
                        <a:rPr lang="uk-UA" sz="1400" b="1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681,00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u="none" strike="noStrike"/>
                        <a:t> </a:t>
                      </a:r>
                      <a:endParaRPr lang="uk-UA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4150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err="1" smtClean="0"/>
                        <a:t>Заборгованість</a:t>
                      </a:r>
                      <a:r>
                        <a:rPr lang="ru-RU" sz="1200" b="1" u="none" strike="noStrike" dirty="0" smtClean="0"/>
                        <a:t> по </a:t>
                      </a:r>
                      <a:r>
                        <a:rPr lang="ru-RU" sz="1200" b="1" u="none" strike="noStrike" dirty="0" err="1" smtClean="0"/>
                        <a:t>різниці</a:t>
                      </a:r>
                      <a:r>
                        <a:rPr lang="ru-RU" sz="1200" b="1" u="none" strike="noStrike" dirty="0" smtClean="0"/>
                        <a:t> в тарифах </a:t>
                      </a:r>
                      <a:r>
                        <a:rPr lang="ru-RU" sz="1200" b="1" u="none" strike="noStrike" dirty="0" err="1" smtClean="0"/>
                        <a:t>з</a:t>
                      </a:r>
                      <a:r>
                        <a:rPr lang="ru-RU" sz="1200" b="1" u="none" strike="noStrike" dirty="0" smtClean="0"/>
                        <a:t> </a:t>
                      </a:r>
                      <a:r>
                        <a:rPr lang="ru-RU" sz="1200" b="1" u="none" strike="noStrike" dirty="0" err="1" smtClean="0"/>
                        <a:t>місцевого</a:t>
                      </a:r>
                      <a:r>
                        <a:rPr lang="ru-RU" sz="1200" b="1" u="none" strike="noStrike" dirty="0" smtClean="0"/>
                        <a:t> бюджету: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4150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відсутня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00,00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u="none" strike="noStrike" dirty="0"/>
                        <a:t> 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28596" y="1065552"/>
          <a:ext cx="4061758" cy="550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24"/>
                <a:gridCol w="2409216"/>
                <a:gridCol w="1252518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uk-UA" sz="1300" dirty="0" smtClean="0"/>
                        <a:t>СПЛАЧЕНО</a:t>
                      </a:r>
                      <a:r>
                        <a:rPr lang="uk-UA" sz="1300" baseline="0" dirty="0" smtClean="0"/>
                        <a:t> до бюджету</a:t>
                      </a:r>
                      <a:endParaRPr lang="uk-UA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00664">
                <a:tc gridSpan="3">
                  <a:txBody>
                    <a:bodyPr/>
                    <a:lstStyle/>
                    <a:p>
                      <a:pPr algn="ctr"/>
                      <a:r>
                        <a:rPr lang="uk-UA" sz="1300" b="1" dirty="0" smtClean="0"/>
                        <a:t>місцевого</a:t>
                      </a:r>
                      <a:endParaRPr lang="uk-UA" sz="13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58452"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1</a:t>
                      </a:r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Податок на нерухоме майно</a:t>
                      </a:r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 smtClean="0"/>
                        <a:t>20 256,21</a:t>
                      </a:r>
                      <a:endParaRPr lang="uk-UA" sz="1300" dirty="0"/>
                    </a:p>
                  </a:txBody>
                  <a:tcPr/>
                </a:tc>
              </a:tr>
              <a:tr h="254644"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2</a:t>
                      </a:r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ПДФО 60%</a:t>
                      </a:r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 smtClean="0"/>
                        <a:t>1 757 302,00</a:t>
                      </a:r>
                      <a:endParaRPr lang="uk-UA" sz="1300" dirty="0"/>
                    </a:p>
                  </a:txBody>
                  <a:tcPr/>
                </a:tc>
              </a:tr>
              <a:tr h="250836"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3</a:t>
                      </a:r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Частина чистого прибутку 30%</a:t>
                      </a:r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 smtClean="0"/>
                        <a:t>764 263,00</a:t>
                      </a:r>
                      <a:endParaRPr lang="uk-UA" sz="1300" dirty="0"/>
                    </a:p>
                  </a:txBody>
                  <a:tcPr/>
                </a:tc>
              </a:tr>
              <a:tr h="389904"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4</a:t>
                      </a:r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Повернення коштів за електроенергію</a:t>
                      </a:r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 smtClean="0"/>
                        <a:t>193 592,85</a:t>
                      </a:r>
                      <a:endParaRPr lang="uk-UA" sz="1300" dirty="0"/>
                    </a:p>
                  </a:txBody>
                  <a:tcPr/>
                </a:tc>
              </a:tr>
              <a:tr h="402290"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5</a:t>
                      </a:r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Повернення</a:t>
                      </a:r>
                      <a:r>
                        <a:rPr lang="uk-UA" sz="1300" baseline="0" dirty="0" smtClean="0"/>
                        <a:t> коштів за електроенергію (планове)</a:t>
                      </a:r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 smtClean="0"/>
                        <a:t>688 111,51</a:t>
                      </a:r>
                      <a:endParaRPr lang="uk-UA" sz="1300" dirty="0"/>
                    </a:p>
                  </a:txBody>
                  <a:tcPr/>
                </a:tc>
              </a:tr>
              <a:tr h="200362">
                <a:tc>
                  <a:txBody>
                    <a:bodyPr/>
                    <a:lstStyle/>
                    <a:p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b="1" dirty="0" smtClean="0"/>
                        <a:t>РАЗОМ</a:t>
                      </a:r>
                      <a:endParaRPr lang="uk-UA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/>
                        <a:t>3 423 525,57</a:t>
                      </a:r>
                      <a:endParaRPr lang="uk-UA" sz="1300" b="1" dirty="0"/>
                    </a:p>
                  </a:txBody>
                  <a:tcPr/>
                </a:tc>
              </a:tr>
              <a:tr h="196554">
                <a:tc gridSpan="3">
                  <a:txBody>
                    <a:bodyPr/>
                    <a:lstStyle/>
                    <a:p>
                      <a:pPr algn="ctr"/>
                      <a:r>
                        <a:rPr lang="uk-UA" sz="1300" b="1" dirty="0" smtClean="0"/>
                        <a:t>державного</a:t>
                      </a:r>
                      <a:endParaRPr lang="uk-UA" sz="13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sz="1300" dirty="0"/>
                    </a:p>
                  </a:txBody>
                  <a:tcPr/>
                </a:tc>
              </a:tr>
              <a:tr h="274026"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1</a:t>
                      </a:r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Військовий збір</a:t>
                      </a:r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 smtClean="0"/>
                        <a:t>298 988,65</a:t>
                      </a:r>
                      <a:endParaRPr lang="uk-UA" sz="1300" dirty="0"/>
                    </a:p>
                  </a:txBody>
                  <a:tcPr/>
                </a:tc>
              </a:tr>
              <a:tr h="270218"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2</a:t>
                      </a:r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Податок на прибуток 18%</a:t>
                      </a:r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 smtClean="0"/>
                        <a:t>525 663,00</a:t>
                      </a:r>
                      <a:endParaRPr lang="uk-UA" sz="1300" dirty="0"/>
                    </a:p>
                  </a:txBody>
                  <a:tcPr/>
                </a:tc>
              </a:tr>
              <a:tr h="266410"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3</a:t>
                      </a:r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Рентна плата за </a:t>
                      </a:r>
                      <a:r>
                        <a:rPr lang="uk-UA" sz="1300" dirty="0" err="1" smtClean="0"/>
                        <a:t>спецвикористання</a:t>
                      </a:r>
                      <a:r>
                        <a:rPr lang="uk-UA" sz="1300" dirty="0" smtClean="0"/>
                        <a:t> води</a:t>
                      </a:r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 smtClean="0"/>
                        <a:t>108 334,90</a:t>
                      </a:r>
                      <a:endParaRPr lang="uk-UA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4</a:t>
                      </a:r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Рентна плата за користування</a:t>
                      </a:r>
                      <a:r>
                        <a:rPr lang="uk-UA" sz="1300" baseline="0" dirty="0" smtClean="0"/>
                        <a:t> надрами</a:t>
                      </a:r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 smtClean="0"/>
                        <a:t>973 824,83</a:t>
                      </a:r>
                      <a:endParaRPr lang="uk-UA" sz="1300" dirty="0"/>
                    </a:p>
                  </a:txBody>
                  <a:tcPr/>
                </a:tc>
              </a:tr>
              <a:tr h="219744"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5</a:t>
                      </a:r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ПДВ</a:t>
                      </a:r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 smtClean="0"/>
                        <a:t>3 965 081,47</a:t>
                      </a:r>
                      <a:endParaRPr lang="uk-UA" sz="1300" dirty="0"/>
                    </a:p>
                  </a:txBody>
                  <a:tcPr/>
                </a:tc>
              </a:tr>
              <a:tr h="215936"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6</a:t>
                      </a:r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ЄСВ</a:t>
                      </a:r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 smtClean="0"/>
                        <a:t>3 419 114,20</a:t>
                      </a:r>
                      <a:endParaRPr lang="uk-UA" sz="1300" dirty="0"/>
                    </a:p>
                  </a:txBody>
                  <a:tcPr/>
                </a:tc>
              </a:tr>
              <a:tr h="283566">
                <a:tc>
                  <a:txBody>
                    <a:bodyPr/>
                    <a:lstStyle/>
                    <a:p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b="1" dirty="0" smtClean="0"/>
                        <a:t>РАЗОМ</a:t>
                      </a:r>
                      <a:endParaRPr lang="uk-UA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/>
                        <a:t>9 291 007,05</a:t>
                      </a:r>
                      <a:endParaRPr lang="uk-UA" sz="13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572000" y="1071546"/>
          <a:ext cx="4038600" cy="473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2357454"/>
                <a:gridCol w="1252518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uk-UA" sz="1300" dirty="0" smtClean="0"/>
                        <a:t>ВИКОРИСТАНО коштів місцевого бюджету</a:t>
                      </a:r>
                      <a:endParaRPr lang="uk-UA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uk-UA" sz="1300" b="1" dirty="0" smtClean="0"/>
                        <a:t>на господарську діяльність</a:t>
                      </a:r>
                      <a:endParaRPr lang="uk-UA" sz="13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1</a:t>
                      </a:r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Паливно-мастильні матеріали</a:t>
                      </a:r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 smtClean="0"/>
                        <a:t>1 131 222,93</a:t>
                      </a:r>
                      <a:endParaRPr lang="uk-UA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2</a:t>
                      </a:r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Придбання насоса </a:t>
                      </a:r>
                      <a:r>
                        <a:rPr lang="uk-UA" sz="1300" dirty="0" err="1" smtClean="0"/>
                        <a:t>глубинного</a:t>
                      </a:r>
                      <a:r>
                        <a:rPr lang="uk-UA" sz="1300" dirty="0" smtClean="0"/>
                        <a:t> </a:t>
                      </a:r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 smtClean="0"/>
                        <a:t>87 996,00</a:t>
                      </a:r>
                      <a:endParaRPr lang="uk-UA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3</a:t>
                      </a:r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b="0" dirty="0" smtClean="0"/>
                        <a:t>Різниця в тарифах</a:t>
                      </a:r>
                      <a:endParaRPr lang="uk-UA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 smtClean="0"/>
                        <a:t>560 131,74</a:t>
                      </a:r>
                      <a:endParaRPr lang="uk-UA" sz="13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b="1" dirty="0" smtClean="0"/>
                        <a:t>РАЗОМ</a:t>
                      </a:r>
                      <a:endParaRPr lang="uk-UA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smtClean="0"/>
                        <a:t>1 779 350,67</a:t>
                      </a:r>
                      <a:endParaRPr lang="uk-UA" sz="1300" b="1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uk-UA" sz="1300" b="1" dirty="0" smtClean="0"/>
                        <a:t>на розвиток громади</a:t>
                      </a:r>
                      <a:endParaRPr lang="uk-UA" sz="13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1</a:t>
                      </a:r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Реконструкція мережі водопостачання по </a:t>
                      </a:r>
                      <a:r>
                        <a:rPr lang="uk-UA" sz="1300" dirty="0" err="1" smtClean="0"/>
                        <a:t>вул.Зелена</a:t>
                      </a:r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 smtClean="0"/>
                        <a:t>1 283 196,54</a:t>
                      </a:r>
                      <a:endParaRPr lang="uk-UA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2</a:t>
                      </a:r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Будівництво лінії водопостачання</a:t>
                      </a:r>
                      <a:r>
                        <a:rPr lang="uk-UA" sz="1300" baseline="0" dirty="0" smtClean="0"/>
                        <a:t> на житловий масив по </a:t>
                      </a:r>
                      <a:r>
                        <a:rPr lang="uk-UA" sz="1300" baseline="0" dirty="0" err="1" smtClean="0"/>
                        <a:t>вул.Мартинівка</a:t>
                      </a:r>
                      <a:r>
                        <a:rPr lang="uk-UA" sz="1300" baseline="0" dirty="0" smtClean="0"/>
                        <a:t>, Польова, Б.</a:t>
                      </a:r>
                      <a:r>
                        <a:rPr lang="uk-UA" sz="1300" baseline="0" dirty="0" err="1" smtClean="0"/>
                        <a:t>Тена</a:t>
                      </a:r>
                      <a:r>
                        <a:rPr lang="uk-UA" sz="1300" baseline="0" dirty="0" smtClean="0"/>
                        <a:t>, Івасюка, </a:t>
                      </a:r>
                      <a:r>
                        <a:rPr lang="uk-UA" sz="1300" baseline="0" dirty="0" err="1" smtClean="0"/>
                        <a:t>пров.Щепкіна</a:t>
                      </a:r>
                      <a:r>
                        <a:rPr lang="uk-UA" sz="1300" baseline="0" dirty="0" smtClean="0"/>
                        <a:t> та Комунальному</a:t>
                      </a:r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 smtClean="0"/>
                        <a:t>1 174 020,92</a:t>
                      </a:r>
                      <a:endParaRPr lang="uk-UA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b="1" dirty="0" smtClean="0"/>
                        <a:t>РАЗОМ</a:t>
                      </a:r>
                      <a:endParaRPr lang="uk-UA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/>
                        <a:t>2 457 217,46</a:t>
                      </a:r>
                      <a:endParaRPr lang="uk-UA" sz="13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71625" y="285750"/>
            <a:ext cx="6086475" cy="714375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tx2"/>
                </a:solidFill>
                <a:latin typeface="Book Antiqua" pitchFamily="18" charset="0"/>
              </a:rPr>
              <a:t>у</a:t>
            </a:r>
            <a:r>
              <a:rPr lang="uk-UA" sz="3200" b="1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uk-UA" sz="3200" b="1" dirty="0" smtClean="0">
                <a:solidFill>
                  <a:schemeClr val="tx2"/>
                </a:solidFill>
                <a:latin typeface="Book Antiqua" pitchFamily="18" charset="0"/>
              </a:rPr>
              <a:t>2024 році</a:t>
            </a:r>
            <a:endParaRPr lang="uk-UA" sz="3200" b="1" dirty="0">
              <a:solidFill>
                <a:schemeClr val="tx2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FB_IMG_174168002642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357298"/>
            <a:ext cx="3143271" cy="4575697"/>
          </a:xfr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2" name="Прямоугольник 11"/>
          <p:cNvSpPr/>
          <p:nvPr/>
        </p:nvSpPr>
        <p:spPr>
          <a:xfrm>
            <a:off x="3428992" y="928670"/>
            <a:ext cx="5429288" cy="58169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endParaRPr lang="uk-UA" sz="1200" dirty="0" smtClean="0">
              <a:solidFill>
                <a:schemeClr val="tx1"/>
              </a:solidFill>
              <a:latin typeface="Bahnschrift SemiLight" pitchFamily="34" charset="0"/>
            </a:endParaRPr>
          </a:p>
          <a:p>
            <a:endParaRPr lang="uk-UA" sz="1200" dirty="0" smtClean="0">
              <a:solidFill>
                <a:schemeClr val="tx1"/>
              </a:solidFill>
              <a:latin typeface="Bahnschrift SemiLight" pitchFamily="34" charset="0"/>
            </a:endParaRPr>
          </a:p>
          <a:p>
            <a:endParaRPr lang="uk-UA" sz="1200" dirty="0" smtClean="0">
              <a:solidFill>
                <a:schemeClr val="tx1"/>
              </a:solidFill>
              <a:latin typeface="Bahnschrift SemiLight" pitchFamily="34" charset="0"/>
            </a:endParaRPr>
          </a:p>
          <a:p>
            <a:endParaRPr lang="uk-UA" sz="1200" dirty="0" smtClean="0">
              <a:solidFill>
                <a:schemeClr val="tx1"/>
              </a:solidFill>
              <a:latin typeface="Bahnschrift SemiLight" pitchFamily="34" charset="0"/>
            </a:endParaRPr>
          </a:p>
          <a:p>
            <a:endParaRPr lang="uk-UA" sz="1400" dirty="0" smtClean="0">
              <a:solidFill>
                <a:schemeClr val="tx1"/>
              </a:solidFill>
              <a:latin typeface="Bahnschrift SemiLight" pitchFamily="34" charset="0"/>
            </a:endParaRPr>
          </a:p>
          <a:p>
            <a:pPr algn="ctr"/>
            <a:r>
              <a:rPr lang="uk-UA" sz="1400" dirty="0" smtClean="0">
                <a:solidFill>
                  <a:schemeClr val="tx1"/>
                </a:solidFill>
                <a:latin typeface="Bahnschrift SemiLight" pitchFamily="34" charset="0"/>
              </a:rPr>
              <a:t>З </a:t>
            </a:r>
            <a:r>
              <a:rPr lang="uk-UA" sz="1400" dirty="0" smtClean="0">
                <a:solidFill>
                  <a:schemeClr val="tx1"/>
                </a:solidFill>
                <a:latin typeface="Bahnschrift SemiLight" pitchFamily="34" charset="0"/>
              </a:rPr>
              <a:t>перших днів повномасштабного вторгнення колектив </a:t>
            </a:r>
            <a:endParaRPr lang="uk-UA" sz="1400" dirty="0" smtClean="0">
              <a:solidFill>
                <a:schemeClr val="tx1"/>
              </a:solidFill>
              <a:latin typeface="Bahnschrift SemiLight" pitchFamily="34" charset="0"/>
            </a:endParaRPr>
          </a:p>
          <a:p>
            <a:pPr algn="ctr"/>
            <a:r>
              <a:rPr lang="uk-UA" sz="1400" dirty="0" err="1" smtClean="0">
                <a:solidFill>
                  <a:schemeClr val="tx1"/>
                </a:solidFill>
                <a:latin typeface="Bahnschrift SemiLight" pitchFamily="34" charset="0"/>
              </a:rPr>
              <a:t>КП</a:t>
            </a:r>
            <a:r>
              <a:rPr lang="uk-UA" sz="1400" dirty="0" smtClean="0">
                <a:solidFill>
                  <a:schemeClr val="tx1"/>
                </a:solidFill>
                <a:latin typeface="Bahnschrift SemiLight" pitchFamily="34" charset="0"/>
              </a:rPr>
              <a:t> </a:t>
            </a:r>
            <a:r>
              <a:rPr lang="uk-UA" sz="1400" dirty="0" smtClean="0">
                <a:solidFill>
                  <a:schemeClr val="tx1"/>
                </a:solidFill>
                <a:latin typeface="Bahnschrift SemiLight" pitchFamily="34" charset="0"/>
              </a:rPr>
              <a:t>«</a:t>
            </a:r>
            <a:r>
              <a:rPr lang="uk-UA" sz="1400" dirty="0" err="1" smtClean="0">
                <a:solidFill>
                  <a:schemeClr val="tx1"/>
                </a:solidFill>
                <a:latin typeface="Bahnschrift SemiLight" pitchFamily="34" charset="0"/>
              </a:rPr>
              <a:t>Здолбунівводоканал</a:t>
            </a:r>
            <a:r>
              <a:rPr lang="uk-UA" sz="1400" dirty="0" smtClean="0">
                <a:solidFill>
                  <a:schemeClr val="tx1"/>
                </a:solidFill>
                <a:latin typeface="Bahnschrift SemiLight" pitchFamily="34" charset="0"/>
              </a:rPr>
              <a:t>» розпочав волонтерську діяльність. </a:t>
            </a:r>
            <a:endParaRPr lang="uk-UA" sz="1400" dirty="0" smtClean="0">
              <a:solidFill>
                <a:schemeClr val="tx1"/>
              </a:solidFill>
              <a:latin typeface="Bahnschrift SemiLight" pitchFamily="34" charset="0"/>
            </a:endParaRPr>
          </a:p>
          <a:p>
            <a:endParaRPr lang="uk-UA" sz="1200" dirty="0" smtClean="0">
              <a:solidFill>
                <a:schemeClr val="tx1"/>
              </a:solidFill>
              <a:latin typeface="Bahnschrift SemiLight" pitchFamily="34" charset="0"/>
            </a:endParaRPr>
          </a:p>
          <a:p>
            <a:r>
              <a:rPr lang="uk-UA" sz="1200" dirty="0" smtClean="0">
                <a:solidFill>
                  <a:schemeClr val="tx1"/>
                </a:solidFill>
                <a:latin typeface="Bahnschrift SemiLight" pitchFamily="34" charset="0"/>
              </a:rPr>
              <a:t>Загалом у свій волонтерський штаб </a:t>
            </a:r>
            <a:r>
              <a:rPr lang="uk-UA" sz="1200" dirty="0" err="1" smtClean="0">
                <a:solidFill>
                  <a:schemeClr val="tx1"/>
                </a:solidFill>
                <a:latin typeface="Bahnschrift SemiLight" pitchFamily="34" charset="0"/>
              </a:rPr>
              <a:t>задонатили</a:t>
            </a:r>
            <a:r>
              <a:rPr lang="uk-UA" sz="1200" dirty="0" smtClean="0">
                <a:solidFill>
                  <a:schemeClr val="tx1"/>
                </a:solidFill>
                <a:latin typeface="Bahnschrift SemiLight" pitchFamily="34" charset="0"/>
              </a:rPr>
              <a:t> </a:t>
            </a:r>
            <a:r>
              <a:rPr lang="uk-UA" sz="1200" dirty="0" smtClean="0">
                <a:solidFill>
                  <a:schemeClr val="tx1"/>
                </a:solidFill>
                <a:latin typeface="Bahnschrift SemiLight" pitchFamily="34" charset="0"/>
              </a:rPr>
              <a:t>80 000 грн</a:t>
            </a:r>
            <a:r>
              <a:rPr lang="uk-UA" sz="1200" dirty="0" smtClean="0">
                <a:solidFill>
                  <a:schemeClr val="tx1"/>
                </a:solidFill>
                <a:latin typeface="Bahnschrift SemiLight" pitchFamily="34" charset="0"/>
              </a:rPr>
              <a:t>.</a:t>
            </a:r>
          </a:p>
          <a:p>
            <a:endParaRPr lang="uk-UA" sz="1200" dirty="0" smtClean="0">
              <a:solidFill>
                <a:schemeClr val="tx1"/>
              </a:solidFill>
              <a:latin typeface="Bahnschrift SemiLight" pitchFamily="34" charset="0"/>
            </a:endParaRPr>
          </a:p>
          <a:p>
            <a:r>
              <a:rPr lang="uk-UA" sz="1200" dirty="0" smtClean="0">
                <a:solidFill>
                  <a:schemeClr val="tx1"/>
                </a:solidFill>
                <a:latin typeface="Bahnschrift SemiLight" pitchFamily="34" charset="0"/>
              </a:rPr>
              <a:t>Кошти витрачали на </a:t>
            </a:r>
            <a:r>
              <a:rPr lang="uk-UA" sz="1200" dirty="0" err="1" smtClean="0">
                <a:solidFill>
                  <a:schemeClr val="tx1"/>
                </a:solidFill>
                <a:latin typeface="Bahnschrift SemiLight" pitchFamily="34" charset="0"/>
              </a:rPr>
              <a:t>спандбон</a:t>
            </a:r>
            <a:r>
              <a:rPr lang="uk-UA" sz="1200" dirty="0" smtClean="0">
                <a:solidFill>
                  <a:schemeClr val="tx1"/>
                </a:solidFill>
                <a:latin typeface="Bahnschrift SemiLight" pitchFamily="34" charset="0"/>
              </a:rPr>
              <a:t> чи основу для маскувальних сіток (58 тис. грн.) та   парафін (12 тис. грн</a:t>
            </a:r>
            <a:r>
              <a:rPr lang="uk-UA" sz="1200" dirty="0" smtClean="0">
                <a:solidFill>
                  <a:schemeClr val="tx1"/>
                </a:solidFill>
                <a:latin typeface="Bahnschrift SemiLight" pitchFamily="34" charset="0"/>
              </a:rPr>
              <a:t>.).</a:t>
            </a:r>
          </a:p>
          <a:p>
            <a:endParaRPr lang="uk-UA" sz="1200" dirty="0" smtClean="0">
              <a:solidFill>
                <a:schemeClr val="tx1"/>
              </a:solidFill>
              <a:latin typeface="Bahnschrift SemiLight" pitchFamily="34" charset="0"/>
            </a:endParaRPr>
          </a:p>
          <a:p>
            <a:r>
              <a:rPr lang="uk-UA" sz="1200" dirty="0" smtClean="0">
                <a:solidFill>
                  <a:schemeClr val="tx1"/>
                </a:solidFill>
                <a:latin typeface="Bahnschrift SemiLight" pitchFamily="34" charset="0"/>
              </a:rPr>
              <a:t>Навесні 2025 року  передано на фронт 80 </a:t>
            </a:r>
            <a:r>
              <a:rPr lang="uk-UA" sz="1200" dirty="0" smtClean="0">
                <a:solidFill>
                  <a:schemeClr val="tx1"/>
                </a:solidFill>
                <a:latin typeface="Bahnschrift SemiLight" pitchFamily="34" charset="0"/>
              </a:rPr>
              <a:t>– ту маскувальну сітку, сплетену нашими працівницями </a:t>
            </a:r>
            <a:r>
              <a:rPr lang="uk-UA" sz="1200" dirty="0" smtClean="0">
                <a:solidFill>
                  <a:schemeClr val="tx1"/>
                </a:solidFill>
                <a:latin typeface="Bahnschrift SemiLight" pitchFamily="34" charset="0"/>
              </a:rPr>
              <a:t>. </a:t>
            </a:r>
            <a:endParaRPr lang="uk-UA" sz="1200" dirty="0" smtClean="0">
              <a:solidFill>
                <a:schemeClr val="tx1"/>
              </a:solidFill>
              <a:latin typeface="Bahnschrift SemiLight" pitchFamily="34" charset="0"/>
            </a:endParaRPr>
          </a:p>
          <a:p>
            <a:r>
              <a:rPr lang="uk-UA" sz="1200" dirty="0" smtClean="0">
                <a:solidFill>
                  <a:schemeClr val="tx1"/>
                </a:solidFill>
                <a:latin typeface="Bahnschrift SemiLight" pitchFamily="34" charset="0"/>
              </a:rPr>
              <a:t> </a:t>
            </a:r>
          </a:p>
          <a:p>
            <a:r>
              <a:rPr lang="uk-UA" sz="1200" dirty="0" smtClean="0">
                <a:solidFill>
                  <a:schemeClr val="tx1"/>
                </a:solidFill>
                <a:latin typeface="Bahnschrift SemiLight" pitchFamily="34" charset="0"/>
              </a:rPr>
              <a:t>В осінньо-зимовий період </a:t>
            </a:r>
            <a:r>
              <a:rPr lang="uk-UA" sz="1200" dirty="0" smtClean="0">
                <a:solidFill>
                  <a:schemeClr val="tx1"/>
                </a:solidFill>
                <a:latin typeface="Bahnschrift SemiLight" pitchFamily="34" charset="0"/>
              </a:rPr>
              <a:t>виготовлено </a:t>
            </a:r>
            <a:r>
              <a:rPr lang="uk-UA" sz="1200" dirty="0" smtClean="0">
                <a:solidFill>
                  <a:schemeClr val="tx1"/>
                </a:solidFill>
                <a:latin typeface="Bahnschrift SemiLight" pitchFamily="34" charset="0"/>
              </a:rPr>
              <a:t>400 шт. </a:t>
            </a:r>
            <a:r>
              <a:rPr lang="uk-UA" sz="1200" dirty="0" smtClean="0">
                <a:solidFill>
                  <a:schemeClr val="tx1"/>
                </a:solidFill>
                <a:latin typeface="Bahnschrift SemiLight" pitchFamily="34" charset="0"/>
              </a:rPr>
              <a:t>окопних свічок</a:t>
            </a:r>
            <a:endParaRPr lang="uk-UA" sz="1200" dirty="0" smtClean="0">
              <a:solidFill>
                <a:schemeClr val="tx1"/>
              </a:solidFill>
              <a:latin typeface="Bahnschrift SemiLight" pitchFamily="34" charset="0"/>
            </a:endParaRPr>
          </a:p>
          <a:p>
            <a:r>
              <a:rPr lang="uk-UA" sz="1200" dirty="0" smtClean="0">
                <a:solidFill>
                  <a:schemeClr val="tx1"/>
                </a:solidFill>
                <a:latin typeface="Bahnschrift SemiLight" pitchFamily="34" charset="0"/>
              </a:rPr>
              <a:t> </a:t>
            </a:r>
          </a:p>
          <a:p>
            <a:r>
              <a:rPr lang="uk-UA" sz="1200" dirty="0" smtClean="0">
                <a:solidFill>
                  <a:schemeClr val="tx1"/>
                </a:solidFill>
                <a:latin typeface="Bahnschrift SemiLight" pitchFamily="34" charset="0"/>
              </a:rPr>
              <a:t>Донат сумою у 10 000 грн. від колективу </a:t>
            </a:r>
            <a:r>
              <a:rPr lang="uk-UA" sz="1200" dirty="0" err="1" smtClean="0">
                <a:solidFill>
                  <a:schemeClr val="tx1"/>
                </a:solidFill>
                <a:latin typeface="Bahnschrift SemiLight" pitchFamily="34" charset="0"/>
              </a:rPr>
              <a:t>КП</a:t>
            </a:r>
            <a:r>
              <a:rPr lang="uk-UA" sz="1200" dirty="0" smtClean="0">
                <a:solidFill>
                  <a:schemeClr val="tx1"/>
                </a:solidFill>
                <a:latin typeface="Bahnschrift SemiLight" pitchFamily="34" charset="0"/>
              </a:rPr>
              <a:t> «</a:t>
            </a:r>
            <a:r>
              <a:rPr lang="uk-UA" sz="1200" dirty="0" err="1" smtClean="0">
                <a:solidFill>
                  <a:schemeClr val="tx1"/>
                </a:solidFill>
                <a:latin typeface="Bahnschrift SemiLight" pitchFamily="34" charset="0"/>
              </a:rPr>
              <a:t>Здолбунівводоканал</a:t>
            </a:r>
            <a:r>
              <a:rPr lang="uk-UA" sz="1200" dirty="0" smtClean="0">
                <a:solidFill>
                  <a:schemeClr val="tx1"/>
                </a:solidFill>
                <a:latin typeface="Bahnschrift SemiLight" pitchFamily="34" charset="0"/>
              </a:rPr>
              <a:t>» передано на комплектуючі для виготовлення </a:t>
            </a:r>
            <a:r>
              <a:rPr lang="uk-UA" sz="1200" dirty="0" err="1" smtClean="0">
                <a:solidFill>
                  <a:schemeClr val="tx1"/>
                </a:solidFill>
                <a:latin typeface="Bahnschrift SemiLight" pitchFamily="34" charset="0"/>
              </a:rPr>
              <a:t>дронів</a:t>
            </a:r>
            <a:r>
              <a:rPr lang="uk-UA" sz="1200" dirty="0" smtClean="0">
                <a:solidFill>
                  <a:schemeClr val="tx1"/>
                </a:solidFill>
                <a:latin typeface="Bahnschrift SemiLight" pitchFamily="34" charset="0"/>
              </a:rPr>
              <a:t>.</a:t>
            </a:r>
          </a:p>
          <a:p>
            <a:r>
              <a:rPr lang="uk-UA" sz="1200" dirty="0" smtClean="0">
                <a:solidFill>
                  <a:schemeClr val="tx1"/>
                </a:solidFill>
                <a:latin typeface="Bahnschrift SemiLight" pitchFamily="34" charset="0"/>
              </a:rPr>
              <a:t> </a:t>
            </a:r>
          </a:p>
          <a:p>
            <a:r>
              <a:rPr lang="uk-UA" sz="1200" dirty="0" smtClean="0">
                <a:solidFill>
                  <a:schemeClr val="tx1"/>
                </a:solidFill>
                <a:latin typeface="Bahnschrift SemiLight" pitchFamily="34" charset="0"/>
              </a:rPr>
              <a:t>Сьогодні волонтерська скарбничка поповнюється, тож не зупиняємось і продовжуємо збір.</a:t>
            </a:r>
          </a:p>
          <a:p>
            <a:r>
              <a:rPr lang="uk-UA" sz="1200" dirty="0" smtClean="0">
                <a:solidFill>
                  <a:schemeClr val="tx1"/>
                </a:solidFill>
                <a:latin typeface="Bahnschrift SemiLight" pitchFamily="34" charset="0"/>
              </a:rPr>
              <a:t> </a:t>
            </a:r>
          </a:p>
          <a:p>
            <a:endParaRPr lang="uk-UA" sz="1200" dirty="0" smtClean="0">
              <a:solidFill>
                <a:schemeClr val="tx1"/>
              </a:solidFill>
              <a:latin typeface="Bahnschrift SemiLight" pitchFamily="34" charset="0"/>
            </a:endParaRPr>
          </a:p>
          <a:p>
            <a:pPr algn="r"/>
            <a:r>
              <a:rPr lang="uk-UA" sz="1200" dirty="0" smtClean="0">
                <a:solidFill>
                  <a:schemeClr val="tx1"/>
                </a:solidFill>
                <a:latin typeface="Bahnschrift SemiLight" pitchFamily="34" charset="0"/>
              </a:rPr>
              <a:t>Безмежно </a:t>
            </a:r>
            <a:r>
              <a:rPr lang="uk-UA" sz="1200" dirty="0" smtClean="0">
                <a:solidFill>
                  <a:schemeClr val="tx1"/>
                </a:solidFill>
                <a:latin typeface="Bahnschrift SemiLight" pitchFamily="34" charset="0"/>
              </a:rPr>
              <a:t>дякуємо та віримо у кожного нашого захисника! </a:t>
            </a:r>
            <a:r>
              <a:rPr lang="uk-UA" sz="1200" dirty="0" smtClean="0">
                <a:solidFill>
                  <a:schemeClr val="tx1"/>
                </a:solidFill>
                <a:latin typeface="Bahnschrift SemiLight" pitchFamily="34" charset="0"/>
              </a:rPr>
              <a:t>Героям </a:t>
            </a:r>
            <a:r>
              <a:rPr lang="uk-UA" sz="1200" dirty="0" smtClean="0">
                <a:solidFill>
                  <a:schemeClr val="tx1"/>
                </a:solidFill>
                <a:latin typeface="Bahnschrift SemiLight" pitchFamily="34" charset="0"/>
              </a:rPr>
              <a:t>слава! </a:t>
            </a:r>
          </a:p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smtClean="0">
                <a:solidFill>
                  <a:schemeClr val="tx2"/>
                </a:solidFill>
                <a:latin typeface="Bahnschrift SemiBold" pitchFamily="34" charset="0"/>
              </a:rPr>
              <a:t>Волонтерська діяльність </a:t>
            </a:r>
            <a:endParaRPr lang="uk-UA" sz="4000" dirty="0">
              <a:solidFill>
                <a:schemeClr val="tx2"/>
              </a:solidFill>
              <a:latin typeface="Bahnschrift SemiBold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>
                <a:solidFill>
                  <a:schemeClr val="tx2"/>
                </a:solidFill>
                <a:latin typeface="Book Antiqua" pitchFamily="18" charset="0"/>
              </a:rPr>
              <a:t>Перспективні питання розвитку підприємства: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7" name="Содержимое 6" descr="o_1cqg939aamt0mbsrg16tinaf1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4038600" cy="227171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uk-UA" dirty="0" smtClean="0"/>
              <a:t>нарахування небалансу за послуги водопостачання для споживачів, що мешкають в багатоквартирних будинках;</a:t>
            </a:r>
          </a:p>
          <a:p>
            <a:pPr lvl="0"/>
            <a:r>
              <a:rPr lang="uk-UA" dirty="0" smtClean="0"/>
              <a:t>нарахування за поверхневі стоки за площі ОСББ;</a:t>
            </a:r>
          </a:p>
          <a:p>
            <a:pPr lvl="0"/>
            <a:r>
              <a:rPr lang="uk-UA" dirty="0" smtClean="0"/>
              <a:t>нарахування за поверхневі стоки за землі комунальної власності;</a:t>
            </a:r>
          </a:p>
          <a:p>
            <a:pPr lvl="0"/>
            <a:r>
              <a:rPr lang="uk-UA" dirty="0" smtClean="0"/>
              <a:t>нарахування за поверхневі стоки за площі юридичних осіб, що є абонентами залізничного водоканалу;</a:t>
            </a:r>
          </a:p>
          <a:p>
            <a:pPr lvl="0"/>
            <a:r>
              <a:rPr lang="uk-UA" dirty="0" smtClean="0"/>
              <a:t>приєднання споживачів залізничного водоканалу та модернізація його мереж водопостачання і водовідведення;</a:t>
            </a:r>
          </a:p>
          <a:p>
            <a:pPr lvl="0"/>
            <a:r>
              <a:rPr lang="uk-UA" dirty="0" smtClean="0"/>
              <a:t>розроблення </a:t>
            </a:r>
            <a:r>
              <a:rPr lang="uk-UA" dirty="0" err="1" smtClean="0"/>
              <a:t>проєкту</a:t>
            </a:r>
            <a:r>
              <a:rPr lang="uk-UA" dirty="0" smtClean="0"/>
              <a:t> та будівництво власних очисних споруд.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urist\Desktop\zvi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tx2"/>
                </a:solidFill>
                <a:latin typeface="Book Antiqua" pitchFamily="18" charset="0"/>
              </a:rPr>
              <a:t>Кадрова робота</a:t>
            </a:r>
            <a:endParaRPr lang="uk-UA" sz="4000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99792" y="1484784"/>
            <a:ext cx="4040188" cy="372579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uk-UA" dirty="0" smtClean="0">
                <a:solidFill>
                  <a:schemeClr val="tx2"/>
                </a:solidFill>
              </a:rPr>
              <a:t>2024 рік</a:t>
            </a:r>
            <a:endParaRPr lang="uk-UA" dirty="0">
              <a:solidFill>
                <a:schemeClr val="tx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7584" y="2000241"/>
            <a:ext cx="7499176" cy="4669120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b="1" dirty="0" smtClean="0">
                <a:solidFill>
                  <a:schemeClr val="tx1"/>
                </a:solidFill>
              </a:rPr>
              <a:t>Облікова кількість штатних працівників на кінець 2024 року становить 76 чол. з них:</a:t>
            </a:r>
          </a:p>
          <a:p>
            <a:pPr algn="ctr">
              <a:buNone/>
            </a:pPr>
            <a:endParaRPr lang="uk-UA" b="1" dirty="0" smtClean="0">
              <a:solidFill>
                <a:schemeClr val="tx1"/>
              </a:solidFill>
            </a:endParaRPr>
          </a:p>
          <a:p>
            <a:r>
              <a:rPr lang="uk-UA" dirty="0" smtClean="0"/>
              <a:t>інженерно-технічні працівники – </a:t>
            </a:r>
            <a:r>
              <a:rPr lang="en-US" dirty="0" smtClean="0"/>
              <a:t>23</a:t>
            </a:r>
            <a:r>
              <a:rPr lang="uk-UA" dirty="0" smtClean="0"/>
              <a:t> чол.</a:t>
            </a:r>
          </a:p>
          <a:p>
            <a:r>
              <a:rPr lang="uk-UA" dirty="0" smtClean="0"/>
              <a:t>робітники – 53 чол.</a:t>
            </a:r>
          </a:p>
          <a:p>
            <a:pPr>
              <a:buNone/>
            </a:pPr>
            <a:endParaRPr lang="uk-UA" dirty="0" smtClean="0"/>
          </a:p>
          <a:p>
            <a:pPr algn="just">
              <a:buNone/>
            </a:pPr>
            <a:r>
              <a:rPr lang="uk-UA" b="1" dirty="0" smtClean="0"/>
              <a:t>             Вікова категорія:</a:t>
            </a:r>
            <a:endParaRPr lang="uk-UA" dirty="0" smtClean="0"/>
          </a:p>
          <a:p>
            <a:pPr algn="just"/>
            <a:r>
              <a:rPr lang="uk-UA" dirty="0" smtClean="0"/>
              <a:t>до 35 років – 8 чол. </a:t>
            </a:r>
          </a:p>
          <a:p>
            <a:pPr algn="just"/>
            <a:r>
              <a:rPr lang="uk-UA" dirty="0" smtClean="0"/>
              <a:t>36-55 років – 40 чол. </a:t>
            </a:r>
          </a:p>
          <a:p>
            <a:pPr algn="just"/>
            <a:r>
              <a:rPr lang="uk-UA" dirty="0" smtClean="0"/>
              <a:t>понад 55 років – 28 чол. </a:t>
            </a:r>
          </a:p>
          <a:p>
            <a:pPr>
              <a:buNone/>
            </a:pPr>
            <a:r>
              <a:rPr lang="uk-UA" dirty="0" smtClean="0"/>
              <a:t> </a:t>
            </a:r>
          </a:p>
          <a:p>
            <a:pPr>
              <a:buNone/>
            </a:pPr>
            <a:r>
              <a:rPr lang="uk-UA" b="1" dirty="0" smtClean="0"/>
              <a:t>             Протягом 2024 року:</a:t>
            </a:r>
            <a:r>
              <a:rPr lang="uk-UA" dirty="0" smtClean="0"/>
              <a:t>  </a:t>
            </a:r>
            <a:endParaRPr lang="en-US" dirty="0" smtClean="0"/>
          </a:p>
          <a:p>
            <a:r>
              <a:rPr lang="uk-UA" dirty="0" smtClean="0"/>
              <a:t>звільнено </a:t>
            </a:r>
            <a:r>
              <a:rPr lang="uk-UA" b="1" dirty="0" smtClean="0"/>
              <a:t>12 працівника</a:t>
            </a:r>
            <a:r>
              <a:rPr lang="uk-UA" dirty="0" smtClean="0"/>
              <a:t> з них 2 жінки;</a:t>
            </a:r>
          </a:p>
          <a:p>
            <a:r>
              <a:rPr lang="uk-UA" dirty="0" smtClean="0"/>
              <a:t>прийнято </a:t>
            </a:r>
            <a:r>
              <a:rPr lang="uk-UA" b="1" dirty="0" smtClean="0"/>
              <a:t>13 працівників</a:t>
            </a:r>
            <a:r>
              <a:rPr lang="uk-UA" dirty="0" smtClean="0"/>
              <a:t> з них 4 жінки.</a:t>
            </a:r>
          </a:p>
          <a:p>
            <a:pPr>
              <a:buNone/>
            </a:pPr>
            <a:r>
              <a:rPr lang="uk-UA" dirty="0" smtClean="0"/>
              <a:t> </a:t>
            </a:r>
          </a:p>
          <a:p>
            <a:pPr>
              <a:buNone/>
            </a:pPr>
            <a:r>
              <a:rPr lang="uk-UA" b="1" dirty="0" smtClean="0"/>
              <a:t>              Після введення військового стану 24.02.2022 року мобілізовано 4 чол.:</a:t>
            </a:r>
            <a:endParaRPr lang="uk-UA" dirty="0" smtClean="0"/>
          </a:p>
          <a:p>
            <a:r>
              <a:rPr lang="uk-UA" dirty="0" smtClean="0"/>
              <a:t> головний інженер</a:t>
            </a:r>
          </a:p>
          <a:p>
            <a:r>
              <a:rPr lang="uk-UA" dirty="0" smtClean="0"/>
              <a:t> фахівець публічних закупівель</a:t>
            </a:r>
          </a:p>
          <a:p>
            <a:r>
              <a:rPr lang="uk-UA" dirty="0" smtClean="0"/>
              <a:t> електромонтер</a:t>
            </a:r>
          </a:p>
          <a:p>
            <a:r>
              <a:rPr lang="uk-UA" dirty="0" smtClean="0"/>
              <a:t> машиніст насосних установок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2852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tx2"/>
                </a:solidFill>
                <a:latin typeface="Book Antiqua" pitchFamily="18" charset="0"/>
              </a:rPr>
              <a:t>Робота абонентного відділу </a:t>
            </a:r>
            <a:endParaRPr lang="uk-UA" sz="3200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7" name="Содержимое 6" descr="yzobrazhenye_viber_2020-03-27_10-58-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4038600" cy="3028950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endParaRPr lang="uk-UA" dirty="0" smtClean="0"/>
          </a:p>
          <a:p>
            <a:r>
              <a:rPr lang="uk-UA" dirty="0" smtClean="0"/>
              <a:t>У 2024 році підприємством надавались послуги по водопостачанню та водовідведенню для 8 454 абонентів категорії «Населення». Нарахування по приладах обліку проводилось для 8121 абонентів. Загальна кількість абонентів, нарахування яким проводилось згідно норми складає 3,9 % від загальної кількості абонентів. </a:t>
            </a:r>
          </a:p>
          <a:p>
            <a:pPr>
              <a:buNone/>
            </a:pPr>
            <a:endParaRPr lang="uk-UA" dirty="0" smtClean="0"/>
          </a:p>
          <a:p>
            <a:r>
              <a:rPr lang="uk-UA" dirty="0" smtClean="0"/>
              <a:t>Протягом 2024 року прийнято на облік 38 абонентів, відповідно кількість зросла до 8454 абонентів, було встановлено 232 приладів обліку. </a:t>
            </a:r>
          </a:p>
          <a:p>
            <a:pPr>
              <a:buNone/>
            </a:pPr>
            <a:endParaRPr lang="uk-UA" dirty="0" smtClean="0"/>
          </a:p>
          <a:p>
            <a:r>
              <a:rPr lang="uk-UA" dirty="0" smtClean="0"/>
              <a:t>За період з 01.01.2024 року по 31.12.2024</a:t>
            </a:r>
            <a:r>
              <a:rPr lang="en-US" dirty="0" smtClean="0"/>
              <a:t> </a:t>
            </a:r>
            <a:r>
              <a:rPr lang="uk-UA" dirty="0" smtClean="0"/>
              <a:t>року було </a:t>
            </a:r>
            <a:r>
              <a:rPr lang="uk-UA" dirty="0" err="1" smtClean="0"/>
              <a:t>повірено</a:t>
            </a:r>
            <a:r>
              <a:rPr lang="uk-UA" dirty="0" smtClean="0"/>
              <a:t> 1885 індивідуальних приладів обліку.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941168"/>
            <a:ext cx="3888432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 Прийнято абонентів на облік - 38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 Встановлено приладів обліку - 232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Повірено</a:t>
            </a:r>
            <a:r>
              <a:rPr lang="uk-UA" dirty="0" smtClean="0">
                <a:solidFill>
                  <a:schemeClr val="tx1"/>
                </a:solidFill>
              </a:rPr>
              <a:t> приладів обліку  - 1885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37876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tx2"/>
                </a:solidFill>
                <a:latin typeface="Book Antiqua" pitchFamily="18" charset="0"/>
              </a:rPr>
              <a:t>Діючі тарифи</a:t>
            </a:r>
            <a:endParaRPr lang="uk-UA" sz="3600" dirty="0">
              <a:solidFill>
                <a:schemeClr val="tx2"/>
              </a:solidFill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142983"/>
          <a:ext cx="8143932" cy="5555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3389"/>
                <a:gridCol w="2069095"/>
                <a:gridCol w="1926397"/>
                <a:gridCol w="1855051"/>
              </a:tblGrid>
              <a:tr h="21662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З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ru-RU" sz="1200" b="1" i="0" u="none" strike="noStrike" baseline="0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січня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2024 року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46217"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Розроблено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затверджено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але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b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не введено в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дію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для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населення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введено в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дію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для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решти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споживачів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з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01.01.202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рішенням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виконкому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Здолбунівської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міської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ради </a:t>
                      </a:r>
                      <a:b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№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від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2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1.202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року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Водопостачання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25,26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Застосову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валися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b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з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01.01.2024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для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бюджетних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установ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b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та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інших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споживачів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endParaRPr lang="uk-UA" sz="1400" dirty="0" smtClean="0"/>
                    </a:p>
                    <a:p>
                      <a:endParaRPr lang="uk-UA" sz="1400" dirty="0" smtClean="0"/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621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Водовідведення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36,05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17554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Разом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61,31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7365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 01 </a:t>
                      </a:r>
                      <a:r>
                        <a:rPr lang="uk-UA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черв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ня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2024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року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4621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Розроблено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затверджено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та 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введено в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дію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для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всіх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категорій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споживачів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рішенням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виконкому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Здолбунівської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міської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ради 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№157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від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07.06.2024 року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Водопостачання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25,68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Застосовувалися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з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01.06.2024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для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усіх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категорій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споживачів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і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для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населення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на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даний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час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1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Водовідведення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51,67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78210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Разом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77,35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44860"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З 01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  <a:r>
                        <a:rPr lang="uk-UA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іч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ня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2025 року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uk-UA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1600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25"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Розроблено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затверджено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але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b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не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введено в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дію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для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населення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введено в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дію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для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решти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споживачів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з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01.01.202</a:t>
                      </a:r>
                      <a:r>
                        <a:rPr lang="uk-UA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r>
                        <a:rPr lang="uk-UA" sz="12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рішенням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виконкому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Здолбунівської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міської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ради </a:t>
                      </a:r>
                      <a:b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№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від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2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1.202</a:t>
                      </a:r>
                      <a:r>
                        <a:rPr lang="uk-UA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року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Водопостачання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9,03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Застосову</a:t>
                      </a:r>
                      <a:r>
                        <a:rPr lang="uk-UA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ються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b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з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01.02.2025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для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бюджетних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установ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b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та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інших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споживачів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99"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Водовідведення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54,50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018"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Разом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83,53</a:t>
                      </a:r>
                    </a:p>
                    <a:p>
                      <a:pPr algn="ctr"/>
                      <a:endParaRPr lang="uk-UA" sz="1600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16632"/>
            <a:ext cx="8229600" cy="9549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ТАРИФИ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800" b="1" dirty="0" smtClean="0">
                <a:solidFill>
                  <a:schemeClr val="tx2"/>
                </a:solidFill>
                <a:latin typeface="Book Antiqua" pitchFamily="18" charset="0"/>
              </a:rPr>
              <a:t>на послуги з централізованого водопостачання та водовідведення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по області станом на 01.02.2025 року</a:t>
            </a: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uk-UA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142976"/>
          <a:ext cx="8286808" cy="5500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1928826"/>
                <a:gridCol w="1928826"/>
                <a:gridCol w="1714512"/>
              </a:tblGrid>
              <a:tr h="305596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Населений пункт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Водопостачання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Водовідведення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Разом</a:t>
                      </a:r>
                      <a:endParaRPr lang="uk-UA" sz="1400" dirty="0"/>
                    </a:p>
                  </a:txBody>
                  <a:tcPr/>
                </a:tc>
              </a:tr>
              <a:tr h="305596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Рівне, населення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16,68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15,91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32,59</a:t>
                      </a:r>
                      <a:endParaRPr lang="uk-UA" sz="1400" dirty="0"/>
                    </a:p>
                  </a:txBody>
                  <a:tcPr/>
                </a:tc>
              </a:tr>
              <a:tr h="305596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Рівне, інші, бюджет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31,30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25,78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57,08</a:t>
                      </a:r>
                      <a:endParaRPr lang="uk-UA" sz="1400" dirty="0"/>
                    </a:p>
                  </a:txBody>
                  <a:tcPr/>
                </a:tc>
              </a:tr>
              <a:tr h="305596"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Костопіль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25,73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33,48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59,21</a:t>
                      </a:r>
                      <a:endParaRPr lang="uk-UA" sz="1400" dirty="0"/>
                    </a:p>
                  </a:txBody>
                  <a:tcPr/>
                </a:tc>
              </a:tr>
              <a:tr h="305596"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Костопіль</a:t>
                      </a:r>
                      <a:r>
                        <a:rPr lang="uk-UA" sz="1400" dirty="0" smtClean="0"/>
                        <a:t> </a:t>
                      </a:r>
                      <a:r>
                        <a:rPr lang="uk-UA" sz="1400" dirty="0" err="1" smtClean="0"/>
                        <a:t>проєкт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29,84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37,15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66,99</a:t>
                      </a:r>
                      <a:endParaRPr lang="uk-UA" sz="1400" dirty="0"/>
                    </a:p>
                  </a:txBody>
                  <a:tcPr/>
                </a:tc>
              </a:tr>
              <a:tr h="305596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Дубно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28,21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31,52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59,73</a:t>
                      </a:r>
                      <a:endParaRPr lang="uk-UA" sz="1400" dirty="0"/>
                    </a:p>
                  </a:txBody>
                  <a:tcPr/>
                </a:tc>
              </a:tr>
              <a:tr h="305596"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Здолбунів, населення</a:t>
                      </a:r>
                      <a:endParaRPr lang="uk-UA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25,68</a:t>
                      </a:r>
                      <a:endParaRPr lang="uk-UA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51,67</a:t>
                      </a:r>
                      <a:endParaRPr lang="uk-UA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77,35</a:t>
                      </a:r>
                      <a:endParaRPr lang="uk-UA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05596"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Здолбунів, інші, бюджет</a:t>
                      </a:r>
                      <a:endParaRPr lang="uk-UA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29,03</a:t>
                      </a:r>
                      <a:endParaRPr lang="uk-UA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54,50</a:t>
                      </a:r>
                      <a:endParaRPr lang="uk-UA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83,53</a:t>
                      </a:r>
                      <a:endParaRPr lang="uk-UA" sz="14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05596"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Смига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42,55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36,83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79,38</a:t>
                      </a:r>
                      <a:endParaRPr lang="uk-UA" sz="1400" dirty="0"/>
                    </a:p>
                  </a:txBody>
                  <a:tcPr/>
                </a:tc>
              </a:tr>
              <a:tr h="305596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Острог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31,19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51,73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82,92</a:t>
                      </a:r>
                      <a:endParaRPr lang="uk-UA" sz="1400" dirty="0"/>
                    </a:p>
                  </a:txBody>
                  <a:tcPr/>
                </a:tc>
              </a:tr>
              <a:tr h="305596"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Радивилів</a:t>
                      </a:r>
                      <a:r>
                        <a:rPr lang="uk-UA" sz="1400" dirty="0" smtClean="0"/>
                        <a:t>, населення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30,54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56,60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87,14</a:t>
                      </a:r>
                      <a:endParaRPr lang="uk-UA" sz="1400" dirty="0"/>
                    </a:p>
                  </a:txBody>
                  <a:tcPr/>
                </a:tc>
              </a:tr>
              <a:tr h="305596"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Радивилів</a:t>
                      </a:r>
                      <a:r>
                        <a:rPr lang="uk-UA" sz="1400" dirty="0" smtClean="0"/>
                        <a:t>, інші, бюджет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38,13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71,08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109,21</a:t>
                      </a:r>
                      <a:endParaRPr lang="uk-UA" sz="1400" dirty="0"/>
                    </a:p>
                  </a:txBody>
                  <a:tcPr/>
                </a:tc>
              </a:tr>
              <a:tr h="305596"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Вараш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49,03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39,11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88,14</a:t>
                      </a:r>
                      <a:endParaRPr lang="uk-UA" sz="1400" dirty="0"/>
                    </a:p>
                  </a:txBody>
                  <a:tcPr/>
                </a:tc>
              </a:tr>
              <a:tr h="305596"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Дубровиця</a:t>
                      </a:r>
                      <a:r>
                        <a:rPr lang="uk-UA" sz="1400" dirty="0" smtClean="0"/>
                        <a:t>, населення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36,00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68,00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104,00</a:t>
                      </a:r>
                      <a:endParaRPr lang="uk-UA" sz="1400" dirty="0"/>
                    </a:p>
                  </a:txBody>
                  <a:tcPr/>
                </a:tc>
              </a:tr>
              <a:tr h="305596"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Дубровиця</a:t>
                      </a:r>
                      <a:r>
                        <a:rPr lang="uk-UA" sz="1400" dirty="0" smtClean="0"/>
                        <a:t>, інші, бюджет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80,05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124,00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204,05</a:t>
                      </a:r>
                      <a:endParaRPr lang="uk-UA" sz="1400" dirty="0"/>
                    </a:p>
                  </a:txBody>
                  <a:tcPr/>
                </a:tc>
              </a:tr>
              <a:tr h="305596"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Рокитне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44,17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85,75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129,92</a:t>
                      </a:r>
                      <a:endParaRPr lang="uk-UA" sz="1400" dirty="0"/>
                    </a:p>
                  </a:txBody>
                  <a:tcPr/>
                </a:tc>
              </a:tr>
              <a:tr h="305596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Корець, населення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60,89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82,10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142,99</a:t>
                      </a:r>
                      <a:endParaRPr lang="uk-UA" sz="1400" dirty="0"/>
                    </a:p>
                  </a:txBody>
                  <a:tcPr/>
                </a:tc>
              </a:tr>
              <a:tr h="305596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Корець, інші,</a:t>
                      </a:r>
                      <a:r>
                        <a:rPr lang="uk-UA" sz="1400" baseline="0" dirty="0" smtClean="0"/>
                        <a:t> бюджет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74,91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105,70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180,61</a:t>
                      </a:r>
                      <a:endParaRPr lang="uk-UA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extrusionH="76200">
            <a:bevelT prst="convex"/>
            <a:extrusionClr>
              <a:schemeClr val="accent1">
                <a:lumMod val="20000"/>
                <a:lumOff val="80000"/>
              </a:schemeClr>
            </a:extrusionClr>
          </a:sp3d>
        </p:spPr>
        <p:txBody>
          <a:bodyPr>
            <a:normAutofit/>
          </a:bodyPr>
          <a:lstStyle/>
          <a:p>
            <a:r>
              <a:rPr lang="uk-UA" sz="2000" dirty="0" smtClean="0"/>
              <a:t>Порівняння розміру </a:t>
            </a:r>
            <a:r>
              <a:rPr lang="uk-UA" sz="2000" dirty="0" err="1" smtClean="0"/>
              <a:t>абонплати</a:t>
            </a:r>
            <a:r>
              <a:rPr lang="uk-UA" sz="2000" dirty="0" smtClean="0"/>
              <a:t> за послуги з централізованого водопостачання та водовідведення по області</a:t>
            </a:r>
            <a:endParaRPr lang="uk-UA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2285994"/>
          <a:ext cx="7786742" cy="3571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371"/>
                <a:gridCol w="3893371"/>
              </a:tblGrid>
              <a:tr h="51027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Населений пункт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Розмір </a:t>
                      </a:r>
                      <a:r>
                        <a:rPr lang="uk-UA" dirty="0" err="1" smtClean="0"/>
                        <a:t>абонплати</a:t>
                      </a:r>
                      <a:r>
                        <a:rPr lang="uk-UA" dirty="0" smtClean="0"/>
                        <a:t>, </a:t>
                      </a:r>
                      <a:r>
                        <a:rPr lang="uk-UA" dirty="0" err="1" smtClean="0"/>
                        <a:t>грн</a:t>
                      </a:r>
                      <a:r>
                        <a:rPr lang="uk-UA" dirty="0" smtClean="0"/>
                        <a:t>/абонента</a:t>
                      </a:r>
                      <a:endParaRPr lang="uk-UA" dirty="0"/>
                    </a:p>
                  </a:txBody>
                  <a:tcPr/>
                </a:tc>
              </a:tr>
              <a:tr h="51027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Здолбунів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6,97</a:t>
                      </a:r>
                      <a:endParaRPr lang="uk-UA" dirty="0"/>
                    </a:p>
                  </a:txBody>
                  <a:tcPr/>
                </a:tc>
              </a:tr>
              <a:tr h="51027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Дубно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15,51</a:t>
                      </a:r>
                      <a:endParaRPr lang="uk-UA" dirty="0"/>
                    </a:p>
                  </a:txBody>
                  <a:tcPr/>
                </a:tc>
              </a:tr>
              <a:tr h="51027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Рівне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17,60</a:t>
                      </a:r>
                      <a:endParaRPr lang="uk-UA" dirty="0"/>
                    </a:p>
                  </a:txBody>
                  <a:tcPr/>
                </a:tc>
              </a:tr>
              <a:tr h="510271"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Остріг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21,95</a:t>
                      </a:r>
                      <a:endParaRPr lang="uk-UA" dirty="0"/>
                    </a:p>
                  </a:txBody>
                  <a:tcPr/>
                </a:tc>
              </a:tr>
              <a:tr h="510271"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Старокостянтинів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29,56</a:t>
                      </a:r>
                      <a:endParaRPr lang="uk-UA" dirty="0"/>
                    </a:p>
                  </a:txBody>
                  <a:tcPr/>
                </a:tc>
              </a:tr>
              <a:tr h="510271"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Костопіль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31,48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57200" y="116632"/>
            <a:ext cx="8229600" cy="18121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Порівняння розміру </a:t>
            </a:r>
            <a:r>
              <a:rPr kumimoji="0" lang="uk-U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абонплати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за послуги з централізованого водопостачання і водовідведення по області</a:t>
            </a: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uk-UA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000" b="1" dirty="0" smtClean="0">
                <a:solidFill>
                  <a:schemeClr val="tx2"/>
                </a:solidFill>
                <a:latin typeface="Book Antiqua" pitchFamily="18" charset="0"/>
              </a:rPr>
              <a:t>Аналіз даних про рівень нарахування та оплати за послуги</a:t>
            </a:r>
            <a:endParaRPr lang="uk-UA" sz="2000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6345" name="Rectangle 20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6350" name="Rectangle 206"/>
          <p:cNvSpPr>
            <a:spLocks noChangeArrowheads="1"/>
          </p:cNvSpPr>
          <p:nvPr/>
        </p:nvSpPr>
        <p:spPr bwMode="auto">
          <a:xfrm>
            <a:off x="0" y="0"/>
            <a:ext cx="1435947" cy="118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39580" tIns="450708" rIns="539580" bIns="36024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Полотно 198"/>
          <p:cNvGrpSpPr>
            <a:grpSpLocks/>
          </p:cNvGrpSpPr>
          <p:nvPr/>
        </p:nvGrpSpPr>
        <p:grpSpPr bwMode="auto">
          <a:xfrm>
            <a:off x="642910" y="1428736"/>
            <a:ext cx="8001023" cy="4787914"/>
            <a:chOff x="0" y="0"/>
            <a:chExt cx="93440" cy="57594"/>
          </a:xfrm>
        </p:grpSpPr>
        <p:sp>
          <p:nvSpPr>
            <p:cNvPr id="6349" name="AutoShape 205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3440" cy="5759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476" y="457"/>
              <a:ext cx="92392" cy="562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428" y="1371"/>
              <a:ext cx="90488" cy="457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428" y="1828"/>
              <a:ext cx="90488" cy="642"/>
            </a:xfrm>
            <a:prstGeom prst="rect">
              <a:avLst/>
            </a:prstGeom>
            <a:solidFill>
              <a:srgbClr val="3567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428" y="2470"/>
              <a:ext cx="90488" cy="368"/>
            </a:xfrm>
            <a:prstGeom prst="rect">
              <a:avLst/>
            </a:prstGeom>
            <a:solidFill>
              <a:srgbClr val="3768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428" y="2838"/>
              <a:ext cx="90488" cy="641"/>
            </a:xfrm>
            <a:prstGeom prst="rect">
              <a:avLst/>
            </a:prstGeom>
            <a:solidFill>
              <a:srgbClr val="3968F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428" y="3479"/>
              <a:ext cx="90488" cy="369"/>
            </a:xfrm>
            <a:prstGeom prst="rect">
              <a:avLst/>
            </a:prstGeom>
            <a:solidFill>
              <a:srgbClr val="3B69F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428" y="3848"/>
              <a:ext cx="90488" cy="641"/>
            </a:xfrm>
            <a:prstGeom prst="rect">
              <a:avLst/>
            </a:prstGeom>
            <a:solidFill>
              <a:srgbClr val="3D6AF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428" y="4489"/>
              <a:ext cx="90488" cy="362"/>
            </a:xfrm>
            <a:prstGeom prst="rect">
              <a:avLst/>
            </a:prstGeom>
            <a:solidFill>
              <a:srgbClr val="3F6BF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1428" y="4851"/>
              <a:ext cx="90488" cy="463"/>
            </a:xfrm>
            <a:prstGeom prst="rect">
              <a:avLst/>
            </a:prstGeom>
            <a:solidFill>
              <a:srgbClr val="416CF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428" y="5314"/>
              <a:ext cx="90488" cy="362"/>
            </a:xfrm>
            <a:prstGeom prst="rect">
              <a:avLst/>
            </a:prstGeom>
            <a:solidFill>
              <a:srgbClr val="436DF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1428" y="5676"/>
              <a:ext cx="90488" cy="642"/>
            </a:xfrm>
            <a:prstGeom prst="rect">
              <a:avLst/>
            </a:prstGeom>
            <a:solidFill>
              <a:srgbClr val="456EF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428" y="6318"/>
              <a:ext cx="90488" cy="368"/>
            </a:xfrm>
            <a:prstGeom prst="rect">
              <a:avLst/>
            </a:prstGeom>
            <a:solidFill>
              <a:srgbClr val="476FF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1428" y="6686"/>
              <a:ext cx="90488" cy="457"/>
            </a:xfrm>
            <a:prstGeom prst="rect">
              <a:avLst/>
            </a:prstGeom>
            <a:solidFill>
              <a:srgbClr val="4970F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1428" y="6762"/>
              <a:ext cx="90488" cy="1112"/>
            </a:xfrm>
            <a:prstGeom prst="rect">
              <a:avLst/>
            </a:prstGeom>
            <a:solidFill>
              <a:srgbClr val="4B71F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1428" y="5245"/>
              <a:ext cx="90488" cy="9798"/>
            </a:xfrm>
            <a:prstGeom prst="rect">
              <a:avLst/>
            </a:prstGeom>
            <a:solidFill>
              <a:srgbClr val="4D72F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1428" y="7874"/>
              <a:ext cx="90488" cy="457"/>
            </a:xfrm>
            <a:prstGeom prst="rect">
              <a:avLst/>
            </a:prstGeom>
            <a:solidFill>
              <a:srgbClr val="4F73F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1428" y="8331"/>
              <a:ext cx="90488" cy="368"/>
            </a:xfrm>
            <a:prstGeom prst="rect">
              <a:avLst/>
            </a:prstGeom>
            <a:solidFill>
              <a:srgbClr val="5175F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428" y="8699"/>
              <a:ext cx="90488" cy="457"/>
            </a:xfrm>
            <a:prstGeom prst="rect">
              <a:avLst/>
            </a:prstGeom>
            <a:solidFill>
              <a:srgbClr val="5376F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1143" y="10344"/>
              <a:ext cx="90487" cy="368"/>
            </a:xfrm>
            <a:prstGeom prst="rect">
              <a:avLst/>
            </a:prstGeom>
            <a:solidFill>
              <a:srgbClr val="5577F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1428" y="9525"/>
              <a:ext cx="90488" cy="368"/>
            </a:xfrm>
            <a:prstGeom prst="rect">
              <a:avLst/>
            </a:prstGeom>
            <a:solidFill>
              <a:srgbClr val="5778F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1428" y="9893"/>
              <a:ext cx="90488" cy="273"/>
            </a:xfrm>
            <a:prstGeom prst="rect">
              <a:avLst/>
            </a:prstGeom>
            <a:solidFill>
              <a:srgbClr val="597AF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1428" y="10166"/>
              <a:ext cx="90488" cy="368"/>
            </a:xfrm>
            <a:prstGeom prst="rect">
              <a:avLst/>
            </a:prstGeom>
            <a:solidFill>
              <a:srgbClr val="5B7AF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1428" y="10534"/>
              <a:ext cx="90488" cy="178"/>
            </a:xfrm>
            <a:prstGeom prst="rect">
              <a:avLst/>
            </a:prstGeom>
            <a:solidFill>
              <a:srgbClr val="5C7CF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1428" y="10712"/>
              <a:ext cx="90488" cy="464"/>
            </a:xfrm>
            <a:prstGeom prst="rect">
              <a:avLst/>
            </a:prstGeom>
            <a:solidFill>
              <a:srgbClr val="5E7CF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1428" y="11176"/>
              <a:ext cx="90488" cy="361"/>
            </a:xfrm>
            <a:prstGeom prst="rect">
              <a:avLst/>
            </a:prstGeom>
            <a:solidFill>
              <a:srgbClr val="607EF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6" name="Rectangle 29"/>
            <p:cNvSpPr>
              <a:spLocks noChangeArrowheads="1"/>
            </p:cNvSpPr>
            <p:nvPr/>
          </p:nvSpPr>
          <p:spPr bwMode="auto">
            <a:xfrm>
              <a:off x="1428" y="11537"/>
              <a:ext cx="90488" cy="369"/>
            </a:xfrm>
            <a:prstGeom prst="rect">
              <a:avLst/>
            </a:prstGeom>
            <a:solidFill>
              <a:srgbClr val="627FF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7" name="Rectangle 30"/>
            <p:cNvSpPr>
              <a:spLocks noChangeArrowheads="1"/>
            </p:cNvSpPr>
            <p:nvPr/>
          </p:nvSpPr>
          <p:spPr bwMode="auto">
            <a:xfrm>
              <a:off x="1428" y="11906"/>
              <a:ext cx="90488" cy="273"/>
            </a:xfrm>
            <a:prstGeom prst="rect">
              <a:avLst/>
            </a:prstGeom>
            <a:solidFill>
              <a:srgbClr val="6481F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8" name="Rectangle 31"/>
            <p:cNvSpPr>
              <a:spLocks noChangeArrowheads="1"/>
            </p:cNvSpPr>
            <p:nvPr/>
          </p:nvSpPr>
          <p:spPr bwMode="auto">
            <a:xfrm>
              <a:off x="1428" y="12179"/>
              <a:ext cx="90488" cy="368"/>
            </a:xfrm>
            <a:prstGeom prst="rect">
              <a:avLst/>
            </a:prstGeom>
            <a:solidFill>
              <a:srgbClr val="6681F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9" name="Rectangle 32"/>
            <p:cNvSpPr>
              <a:spLocks noChangeArrowheads="1"/>
            </p:cNvSpPr>
            <p:nvPr/>
          </p:nvSpPr>
          <p:spPr bwMode="auto">
            <a:xfrm>
              <a:off x="1428" y="12547"/>
              <a:ext cx="90488" cy="368"/>
            </a:xfrm>
            <a:prstGeom prst="rect">
              <a:avLst/>
            </a:prstGeom>
            <a:solidFill>
              <a:srgbClr val="6883F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0" name="Rectangle 33"/>
            <p:cNvSpPr>
              <a:spLocks noChangeArrowheads="1"/>
            </p:cNvSpPr>
            <p:nvPr/>
          </p:nvSpPr>
          <p:spPr bwMode="auto">
            <a:xfrm>
              <a:off x="1428" y="12915"/>
              <a:ext cx="90488" cy="458"/>
            </a:xfrm>
            <a:prstGeom prst="rect">
              <a:avLst/>
            </a:prstGeom>
            <a:solidFill>
              <a:srgbClr val="6A84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1" name="Rectangle 34"/>
            <p:cNvSpPr>
              <a:spLocks noChangeArrowheads="1"/>
            </p:cNvSpPr>
            <p:nvPr/>
          </p:nvSpPr>
          <p:spPr bwMode="auto">
            <a:xfrm>
              <a:off x="1428" y="13373"/>
              <a:ext cx="90488" cy="273"/>
            </a:xfrm>
            <a:prstGeom prst="rect">
              <a:avLst/>
            </a:prstGeom>
            <a:solidFill>
              <a:srgbClr val="6C86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" name="Rectangle 35"/>
            <p:cNvSpPr>
              <a:spLocks noChangeArrowheads="1"/>
            </p:cNvSpPr>
            <p:nvPr/>
          </p:nvSpPr>
          <p:spPr bwMode="auto">
            <a:xfrm>
              <a:off x="1428" y="13646"/>
              <a:ext cx="90488" cy="273"/>
            </a:xfrm>
            <a:prstGeom prst="rect">
              <a:avLst/>
            </a:prstGeom>
            <a:solidFill>
              <a:srgbClr val="6E87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1428" y="13919"/>
              <a:ext cx="90488" cy="457"/>
            </a:xfrm>
            <a:prstGeom prst="rect">
              <a:avLst/>
            </a:prstGeom>
            <a:solidFill>
              <a:srgbClr val="7089F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" name="Rectangle 37"/>
            <p:cNvSpPr>
              <a:spLocks noChangeArrowheads="1"/>
            </p:cNvSpPr>
            <p:nvPr/>
          </p:nvSpPr>
          <p:spPr bwMode="auto">
            <a:xfrm>
              <a:off x="1428" y="14376"/>
              <a:ext cx="90488" cy="368"/>
            </a:xfrm>
            <a:prstGeom prst="rect">
              <a:avLst/>
            </a:prstGeom>
            <a:solidFill>
              <a:srgbClr val="728AF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" name="Rectangle 38"/>
            <p:cNvSpPr>
              <a:spLocks noChangeArrowheads="1"/>
            </p:cNvSpPr>
            <p:nvPr/>
          </p:nvSpPr>
          <p:spPr bwMode="auto">
            <a:xfrm>
              <a:off x="1428" y="14744"/>
              <a:ext cx="90488" cy="184"/>
            </a:xfrm>
            <a:prstGeom prst="rect">
              <a:avLst/>
            </a:prstGeom>
            <a:solidFill>
              <a:srgbClr val="748CF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" name="Rectangle 39"/>
            <p:cNvSpPr>
              <a:spLocks noChangeArrowheads="1"/>
            </p:cNvSpPr>
            <p:nvPr/>
          </p:nvSpPr>
          <p:spPr bwMode="auto">
            <a:xfrm>
              <a:off x="1428" y="14928"/>
              <a:ext cx="90488" cy="458"/>
            </a:xfrm>
            <a:prstGeom prst="rect">
              <a:avLst/>
            </a:prstGeom>
            <a:solidFill>
              <a:srgbClr val="768D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" name="Rectangle 40"/>
            <p:cNvSpPr>
              <a:spLocks noChangeArrowheads="1"/>
            </p:cNvSpPr>
            <p:nvPr/>
          </p:nvSpPr>
          <p:spPr bwMode="auto">
            <a:xfrm>
              <a:off x="1428" y="15386"/>
              <a:ext cx="90488" cy="368"/>
            </a:xfrm>
            <a:prstGeom prst="rect">
              <a:avLst/>
            </a:prstGeom>
            <a:solidFill>
              <a:srgbClr val="788F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8" name="Rectangle 41"/>
            <p:cNvSpPr>
              <a:spLocks noChangeArrowheads="1"/>
            </p:cNvSpPr>
            <p:nvPr/>
          </p:nvSpPr>
          <p:spPr bwMode="auto">
            <a:xfrm>
              <a:off x="1428" y="15754"/>
              <a:ext cx="90488" cy="184"/>
            </a:xfrm>
            <a:prstGeom prst="rect">
              <a:avLst/>
            </a:prstGeom>
            <a:solidFill>
              <a:srgbClr val="7A90F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" name="Rectangle 42"/>
            <p:cNvSpPr>
              <a:spLocks noChangeArrowheads="1"/>
            </p:cNvSpPr>
            <p:nvPr/>
          </p:nvSpPr>
          <p:spPr bwMode="auto">
            <a:xfrm>
              <a:off x="1428" y="15938"/>
              <a:ext cx="90488" cy="457"/>
            </a:xfrm>
            <a:prstGeom prst="rect">
              <a:avLst/>
            </a:prstGeom>
            <a:solidFill>
              <a:srgbClr val="7C91F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>
              <a:off x="1428" y="16395"/>
              <a:ext cx="90488" cy="273"/>
            </a:xfrm>
            <a:prstGeom prst="rect">
              <a:avLst/>
            </a:prstGeom>
            <a:solidFill>
              <a:srgbClr val="7E93F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" name="Rectangle 44"/>
            <p:cNvSpPr>
              <a:spLocks noChangeArrowheads="1"/>
            </p:cNvSpPr>
            <p:nvPr/>
          </p:nvSpPr>
          <p:spPr bwMode="auto">
            <a:xfrm>
              <a:off x="1428" y="16668"/>
              <a:ext cx="90488" cy="273"/>
            </a:xfrm>
            <a:prstGeom prst="rect">
              <a:avLst/>
            </a:prstGeom>
            <a:solidFill>
              <a:srgbClr val="8094E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" name="Rectangle 45"/>
            <p:cNvSpPr>
              <a:spLocks noChangeArrowheads="1"/>
            </p:cNvSpPr>
            <p:nvPr/>
          </p:nvSpPr>
          <p:spPr bwMode="auto">
            <a:xfrm>
              <a:off x="1428" y="16941"/>
              <a:ext cx="90488" cy="458"/>
            </a:xfrm>
            <a:prstGeom prst="rect">
              <a:avLst/>
            </a:prstGeom>
            <a:solidFill>
              <a:srgbClr val="8296E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" name="Rectangle 46"/>
            <p:cNvSpPr>
              <a:spLocks noChangeArrowheads="1"/>
            </p:cNvSpPr>
            <p:nvPr/>
          </p:nvSpPr>
          <p:spPr bwMode="auto">
            <a:xfrm>
              <a:off x="1428" y="17399"/>
              <a:ext cx="90488" cy="279"/>
            </a:xfrm>
            <a:prstGeom prst="rect">
              <a:avLst/>
            </a:prstGeom>
            <a:solidFill>
              <a:srgbClr val="8498E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" name="Rectangle 47"/>
            <p:cNvSpPr>
              <a:spLocks noChangeArrowheads="1"/>
            </p:cNvSpPr>
            <p:nvPr/>
          </p:nvSpPr>
          <p:spPr bwMode="auto">
            <a:xfrm>
              <a:off x="1428" y="17678"/>
              <a:ext cx="90488" cy="178"/>
            </a:xfrm>
            <a:prstGeom prst="rect">
              <a:avLst/>
            </a:prstGeom>
            <a:solidFill>
              <a:srgbClr val="8698E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" name="Rectangle 48"/>
            <p:cNvSpPr>
              <a:spLocks noChangeArrowheads="1"/>
            </p:cNvSpPr>
            <p:nvPr/>
          </p:nvSpPr>
          <p:spPr bwMode="auto">
            <a:xfrm>
              <a:off x="1428" y="17856"/>
              <a:ext cx="90488" cy="368"/>
            </a:xfrm>
            <a:prstGeom prst="rect">
              <a:avLst/>
            </a:prstGeom>
            <a:solidFill>
              <a:srgbClr val="879AE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" name="Rectangle 49"/>
            <p:cNvSpPr>
              <a:spLocks noChangeArrowheads="1"/>
            </p:cNvSpPr>
            <p:nvPr/>
          </p:nvSpPr>
          <p:spPr bwMode="auto">
            <a:xfrm>
              <a:off x="1428" y="18224"/>
              <a:ext cx="90488" cy="273"/>
            </a:xfrm>
            <a:prstGeom prst="rect">
              <a:avLst/>
            </a:prstGeom>
            <a:solidFill>
              <a:srgbClr val="899BE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" name="Rectangle 50"/>
            <p:cNvSpPr>
              <a:spLocks noChangeArrowheads="1"/>
            </p:cNvSpPr>
            <p:nvPr/>
          </p:nvSpPr>
          <p:spPr bwMode="auto">
            <a:xfrm>
              <a:off x="1428" y="18497"/>
              <a:ext cx="90488" cy="279"/>
            </a:xfrm>
            <a:prstGeom prst="rect">
              <a:avLst/>
            </a:prstGeom>
            <a:solidFill>
              <a:srgbClr val="8B9C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" name="Rectangle 51"/>
            <p:cNvSpPr>
              <a:spLocks noChangeArrowheads="1"/>
            </p:cNvSpPr>
            <p:nvPr/>
          </p:nvSpPr>
          <p:spPr bwMode="auto">
            <a:xfrm>
              <a:off x="1428" y="18776"/>
              <a:ext cx="90488" cy="458"/>
            </a:xfrm>
            <a:prstGeom prst="rect">
              <a:avLst/>
            </a:prstGeom>
            <a:solidFill>
              <a:srgbClr val="8D9E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" name="Rectangle 52"/>
            <p:cNvSpPr>
              <a:spLocks noChangeArrowheads="1"/>
            </p:cNvSpPr>
            <p:nvPr/>
          </p:nvSpPr>
          <p:spPr bwMode="auto">
            <a:xfrm>
              <a:off x="1428" y="19234"/>
              <a:ext cx="90488" cy="184"/>
            </a:xfrm>
            <a:prstGeom prst="rect">
              <a:avLst/>
            </a:prstGeom>
            <a:solidFill>
              <a:srgbClr val="8FA0E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" name="Rectangle 53"/>
            <p:cNvSpPr>
              <a:spLocks noChangeArrowheads="1"/>
            </p:cNvSpPr>
            <p:nvPr/>
          </p:nvSpPr>
          <p:spPr bwMode="auto">
            <a:xfrm>
              <a:off x="1428" y="19418"/>
              <a:ext cx="90488" cy="362"/>
            </a:xfrm>
            <a:prstGeom prst="rect">
              <a:avLst/>
            </a:prstGeom>
            <a:solidFill>
              <a:srgbClr val="91A1E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" name="Rectangle 54"/>
            <p:cNvSpPr>
              <a:spLocks noChangeArrowheads="1"/>
            </p:cNvSpPr>
            <p:nvPr/>
          </p:nvSpPr>
          <p:spPr bwMode="auto">
            <a:xfrm>
              <a:off x="1428" y="19780"/>
              <a:ext cx="90488" cy="457"/>
            </a:xfrm>
            <a:prstGeom prst="rect">
              <a:avLst/>
            </a:prstGeom>
            <a:solidFill>
              <a:srgbClr val="93A3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" name="Rectangle 55"/>
            <p:cNvSpPr>
              <a:spLocks noChangeArrowheads="1"/>
            </p:cNvSpPr>
            <p:nvPr/>
          </p:nvSpPr>
          <p:spPr bwMode="auto">
            <a:xfrm>
              <a:off x="1428" y="20237"/>
              <a:ext cx="90488" cy="184"/>
            </a:xfrm>
            <a:prstGeom prst="rect">
              <a:avLst/>
            </a:prstGeom>
            <a:solidFill>
              <a:srgbClr val="95A5E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" name="Rectangle 56"/>
            <p:cNvSpPr>
              <a:spLocks noChangeArrowheads="1"/>
            </p:cNvSpPr>
            <p:nvPr/>
          </p:nvSpPr>
          <p:spPr bwMode="auto">
            <a:xfrm>
              <a:off x="1428" y="20421"/>
              <a:ext cx="90488" cy="368"/>
            </a:xfrm>
            <a:prstGeom prst="rect">
              <a:avLst/>
            </a:prstGeom>
            <a:solidFill>
              <a:srgbClr val="97A6E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" name="Rectangle 57"/>
            <p:cNvSpPr>
              <a:spLocks noChangeArrowheads="1"/>
            </p:cNvSpPr>
            <p:nvPr/>
          </p:nvSpPr>
          <p:spPr bwMode="auto">
            <a:xfrm>
              <a:off x="1428" y="20789"/>
              <a:ext cx="90488" cy="458"/>
            </a:xfrm>
            <a:prstGeom prst="rect">
              <a:avLst/>
            </a:prstGeom>
            <a:solidFill>
              <a:srgbClr val="99A8E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" name="Rectangle 58"/>
            <p:cNvSpPr>
              <a:spLocks noChangeArrowheads="1"/>
            </p:cNvSpPr>
            <p:nvPr/>
          </p:nvSpPr>
          <p:spPr bwMode="auto">
            <a:xfrm>
              <a:off x="1428" y="21247"/>
              <a:ext cx="90488" cy="184"/>
            </a:xfrm>
            <a:prstGeom prst="rect">
              <a:avLst/>
            </a:prstGeom>
            <a:solidFill>
              <a:srgbClr val="9BAA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" name="Rectangle 59"/>
            <p:cNvSpPr>
              <a:spLocks noChangeArrowheads="1"/>
            </p:cNvSpPr>
            <p:nvPr/>
          </p:nvSpPr>
          <p:spPr bwMode="auto">
            <a:xfrm>
              <a:off x="1428" y="21431"/>
              <a:ext cx="90488" cy="368"/>
            </a:xfrm>
            <a:prstGeom prst="rect">
              <a:avLst/>
            </a:prstGeom>
            <a:solidFill>
              <a:srgbClr val="9DAB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" name="Rectangle 60"/>
            <p:cNvSpPr>
              <a:spLocks noChangeArrowheads="1"/>
            </p:cNvSpPr>
            <p:nvPr/>
          </p:nvSpPr>
          <p:spPr bwMode="auto">
            <a:xfrm>
              <a:off x="1428" y="21799"/>
              <a:ext cx="90488" cy="457"/>
            </a:xfrm>
            <a:prstGeom prst="rect">
              <a:avLst/>
            </a:prstGeom>
            <a:solidFill>
              <a:srgbClr val="9FADE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" name="Rectangle 61"/>
            <p:cNvSpPr>
              <a:spLocks noChangeArrowheads="1"/>
            </p:cNvSpPr>
            <p:nvPr/>
          </p:nvSpPr>
          <p:spPr bwMode="auto">
            <a:xfrm>
              <a:off x="1428" y="22256"/>
              <a:ext cx="90488" cy="184"/>
            </a:xfrm>
            <a:prstGeom prst="rect">
              <a:avLst/>
            </a:prstGeom>
            <a:solidFill>
              <a:srgbClr val="A1AEE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" name="Rectangle 62"/>
            <p:cNvSpPr>
              <a:spLocks noChangeArrowheads="1"/>
            </p:cNvSpPr>
            <p:nvPr/>
          </p:nvSpPr>
          <p:spPr bwMode="auto">
            <a:xfrm>
              <a:off x="1428" y="22440"/>
              <a:ext cx="90488" cy="362"/>
            </a:xfrm>
            <a:prstGeom prst="rect">
              <a:avLst/>
            </a:prstGeom>
            <a:solidFill>
              <a:srgbClr val="A3AFE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" name="Rectangle 63"/>
            <p:cNvSpPr>
              <a:spLocks noChangeArrowheads="1"/>
            </p:cNvSpPr>
            <p:nvPr/>
          </p:nvSpPr>
          <p:spPr bwMode="auto">
            <a:xfrm>
              <a:off x="1428" y="22802"/>
              <a:ext cx="90488" cy="458"/>
            </a:xfrm>
            <a:prstGeom prst="rect">
              <a:avLst/>
            </a:prstGeom>
            <a:solidFill>
              <a:srgbClr val="A5B1E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" name="Rectangle 64"/>
            <p:cNvSpPr>
              <a:spLocks noChangeArrowheads="1"/>
            </p:cNvSpPr>
            <p:nvPr/>
          </p:nvSpPr>
          <p:spPr bwMode="auto">
            <a:xfrm>
              <a:off x="1428" y="23260"/>
              <a:ext cx="90488" cy="279"/>
            </a:xfrm>
            <a:prstGeom prst="rect">
              <a:avLst/>
            </a:prstGeom>
            <a:solidFill>
              <a:srgbClr val="A7B3D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" name="Rectangle 65"/>
            <p:cNvSpPr>
              <a:spLocks noChangeArrowheads="1"/>
            </p:cNvSpPr>
            <p:nvPr/>
          </p:nvSpPr>
          <p:spPr bwMode="auto">
            <a:xfrm>
              <a:off x="1428" y="23539"/>
              <a:ext cx="90488" cy="273"/>
            </a:xfrm>
            <a:prstGeom prst="rect">
              <a:avLst/>
            </a:prstGeom>
            <a:solidFill>
              <a:srgbClr val="A9B4D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" name="Rectangle 66"/>
            <p:cNvSpPr>
              <a:spLocks noChangeArrowheads="1"/>
            </p:cNvSpPr>
            <p:nvPr/>
          </p:nvSpPr>
          <p:spPr bwMode="auto">
            <a:xfrm>
              <a:off x="1428" y="23812"/>
              <a:ext cx="90488" cy="457"/>
            </a:xfrm>
            <a:prstGeom prst="rect">
              <a:avLst/>
            </a:prstGeom>
            <a:solidFill>
              <a:srgbClr val="ABB6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" name="Rectangle 67"/>
            <p:cNvSpPr>
              <a:spLocks noChangeArrowheads="1"/>
            </p:cNvSpPr>
            <p:nvPr/>
          </p:nvSpPr>
          <p:spPr bwMode="auto">
            <a:xfrm>
              <a:off x="1428" y="24269"/>
              <a:ext cx="90488" cy="369"/>
            </a:xfrm>
            <a:prstGeom prst="rect">
              <a:avLst/>
            </a:prstGeom>
            <a:solidFill>
              <a:srgbClr val="ADB8D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" name="Rectangle 68"/>
            <p:cNvSpPr>
              <a:spLocks noChangeArrowheads="1"/>
            </p:cNvSpPr>
            <p:nvPr/>
          </p:nvSpPr>
          <p:spPr bwMode="auto">
            <a:xfrm>
              <a:off x="1428" y="24638"/>
              <a:ext cx="90488" cy="361"/>
            </a:xfrm>
            <a:prstGeom prst="rect">
              <a:avLst/>
            </a:prstGeom>
            <a:solidFill>
              <a:srgbClr val="AFBAD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" name="Rectangle 69"/>
            <p:cNvSpPr>
              <a:spLocks noChangeArrowheads="1"/>
            </p:cNvSpPr>
            <p:nvPr/>
          </p:nvSpPr>
          <p:spPr bwMode="auto">
            <a:xfrm>
              <a:off x="1428" y="24999"/>
              <a:ext cx="90488" cy="280"/>
            </a:xfrm>
            <a:prstGeom prst="rect">
              <a:avLst/>
            </a:prstGeom>
            <a:solidFill>
              <a:srgbClr val="B1BCD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" name="Rectangle 70"/>
            <p:cNvSpPr>
              <a:spLocks noChangeArrowheads="1"/>
            </p:cNvSpPr>
            <p:nvPr/>
          </p:nvSpPr>
          <p:spPr bwMode="auto">
            <a:xfrm>
              <a:off x="1428" y="25279"/>
              <a:ext cx="90488" cy="362"/>
            </a:xfrm>
            <a:prstGeom prst="rect">
              <a:avLst/>
            </a:prstGeom>
            <a:solidFill>
              <a:srgbClr val="B3BD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" name="Rectangle 71"/>
            <p:cNvSpPr>
              <a:spLocks noChangeArrowheads="1"/>
            </p:cNvSpPr>
            <p:nvPr/>
          </p:nvSpPr>
          <p:spPr bwMode="auto">
            <a:xfrm>
              <a:off x="1428" y="25641"/>
              <a:ext cx="90488" cy="368"/>
            </a:xfrm>
            <a:prstGeom prst="rect">
              <a:avLst/>
            </a:prstGeom>
            <a:solidFill>
              <a:srgbClr val="B5BFD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" name="Rectangle 72"/>
            <p:cNvSpPr>
              <a:spLocks noChangeArrowheads="1"/>
            </p:cNvSpPr>
            <p:nvPr/>
          </p:nvSpPr>
          <p:spPr bwMode="auto">
            <a:xfrm>
              <a:off x="1428" y="26009"/>
              <a:ext cx="90488" cy="457"/>
            </a:xfrm>
            <a:prstGeom prst="rect">
              <a:avLst/>
            </a:prstGeom>
            <a:solidFill>
              <a:srgbClr val="B7C0D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" name="Rectangle 73"/>
            <p:cNvSpPr>
              <a:spLocks noChangeArrowheads="1"/>
            </p:cNvSpPr>
            <p:nvPr/>
          </p:nvSpPr>
          <p:spPr bwMode="auto">
            <a:xfrm>
              <a:off x="1428" y="26466"/>
              <a:ext cx="90488" cy="369"/>
            </a:xfrm>
            <a:prstGeom prst="rect">
              <a:avLst/>
            </a:prstGeom>
            <a:solidFill>
              <a:srgbClr val="B9C2D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" name="Rectangle 74"/>
            <p:cNvSpPr>
              <a:spLocks noChangeArrowheads="1"/>
            </p:cNvSpPr>
            <p:nvPr/>
          </p:nvSpPr>
          <p:spPr bwMode="auto">
            <a:xfrm>
              <a:off x="1428" y="26835"/>
              <a:ext cx="90488" cy="368"/>
            </a:xfrm>
            <a:prstGeom prst="rect">
              <a:avLst/>
            </a:prstGeom>
            <a:solidFill>
              <a:srgbClr val="BBC4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" name="Rectangle 75"/>
            <p:cNvSpPr>
              <a:spLocks noChangeArrowheads="1"/>
            </p:cNvSpPr>
            <p:nvPr/>
          </p:nvSpPr>
          <p:spPr bwMode="auto">
            <a:xfrm>
              <a:off x="1428" y="27203"/>
              <a:ext cx="90488" cy="273"/>
            </a:xfrm>
            <a:prstGeom prst="rect">
              <a:avLst/>
            </a:prstGeom>
            <a:solidFill>
              <a:srgbClr val="BDC5D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" name="Rectangle 76"/>
            <p:cNvSpPr>
              <a:spLocks noChangeArrowheads="1"/>
            </p:cNvSpPr>
            <p:nvPr/>
          </p:nvSpPr>
          <p:spPr bwMode="auto">
            <a:xfrm>
              <a:off x="1428" y="27476"/>
              <a:ext cx="90488" cy="368"/>
            </a:xfrm>
            <a:prstGeom prst="rect">
              <a:avLst/>
            </a:prstGeom>
            <a:solidFill>
              <a:srgbClr val="BFC7D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" name="Rectangle 77"/>
            <p:cNvSpPr>
              <a:spLocks noChangeArrowheads="1"/>
            </p:cNvSpPr>
            <p:nvPr/>
          </p:nvSpPr>
          <p:spPr bwMode="auto">
            <a:xfrm>
              <a:off x="1428" y="27844"/>
              <a:ext cx="90488" cy="457"/>
            </a:xfrm>
            <a:prstGeom prst="rect">
              <a:avLst/>
            </a:prstGeom>
            <a:solidFill>
              <a:srgbClr val="C1C9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" name="Rectangle 78"/>
            <p:cNvSpPr>
              <a:spLocks noChangeArrowheads="1"/>
            </p:cNvSpPr>
            <p:nvPr/>
          </p:nvSpPr>
          <p:spPr bwMode="auto">
            <a:xfrm>
              <a:off x="1428" y="28301"/>
              <a:ext cx="90488" cy="362"/>
            </a:xfrm>
            <a:prstGeom prst="rect">
              <a:avLst/>
            </a:prstGeom>
            <a:solidFill>
              <a:srgbClr val="C3CAD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" name="Rectangle 79"/>
            <p:cNvSpPr>
              <a:spLocks noChangeArrowheads="1"/>
            </p:cNvSpPr>
            <p:nvPr/>
          </p:nvSpPr>
          <p:spPr bwMode="auto">
            <a:xfrm>
              <a:off x="1428" y="28663"/>
              <a:ext cx="90488" cy="369"/>
            </a:xfrm>
            <a:prstGeom prst="rect">
              <a:avLst/>
            </a:prstGeom>
            <a:solidFill>
              <a:srgbClr val="C5CCC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7" name="Rectangle 80"/>
            <p:cNvSpPr>
              <a:spLocks noChangeArrowheads="1"/>
            </p:cNvSpPr>
            <p:nvPr/>
          </p:nvSpPr>
          <p:spPr bwMode="auto">
            <a:xfrm>
              <a:off x="1428" y="29032"/>
              <a:ext cx="90488" cy="457"/>
            </a:xfrm>
            <a:prstGeom prst="rect">
              <a:avLst/>
            </a:prstGeom>
            <a:solidFill>
              <a:srgbClr val="C7C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8" name="Rectangle 81"/>
            <p:cNvSpPr>
              <a:spLocks noChangeArrowheads="1"/>
            </p:cNvSpPr>
            <p:nvPr/>
          </p:nvSpPr>
          <p:spPr bwMode="auto">
            <a:xfrm>
              <a:off x="1428" y="29489"/>
              <a:ext cx="90488" cy="368"/>
            </a:xfrm>
            <a:prstGeom prst="rect">
              <a:avLst/>
            </a:prstGeom>
            <a:solidFill>
              <a:srgbClr val="C9CF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9" name="Rectangle 82"/>
            <p:cNvSpPr>
              <a:spLocks noChangeArrowheads="1"/>
            </p:cNvSpPr>
            <p:nvPr/>
          </p:nvSpPr>
          <p:spPr bwMode="auto">
            <a:xfrm>
              <a:off x="1428" y="29857"/>
              <a:ext cx="90488" cy="273"/>
            </a:xfrm>
            <a:prstGeom prst="rect">
              <a:avLst/>
            </a:prstGeom>
            <a:solidFill>
              <a:srgbClr val="CAD1C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0" name="Rectangle 83"/>
            <p:cNvSpPr>
              <a:spLocks noChangeArrowheads="1"/>
            </p:cNvSpPr>
            <p:nvPr/>
          </p:nvSpPr>
          <p:spPr bwMode="auto">
            <a:xfrm>
              <a:off x="1428" y="30130"/>
              <a:ext cx="90488" cy="369"/>
            </a:xfrm>
            <a:prstGeom prst="rect">
              <a:avLst/>
            </a:prstGeom>
            <a:solidFill>
              <a:srgbClr val="CCD2C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1" name="Rectangle 84"/>
            <p:cNvSpPr>
              <a:spLocks noChangeArrowheads="1"/>
            </p:cNvSpPr>
            <p:nvPr/>
          </p:nvSpPr>
          <p:spPr bwMode="auto">
            <a:xfrm>
              <a:off x="1428" y="30499"/>
              <a:ext cx="90488" cy="362"/>
            </a:xfrm>
            <a:prstGeom prst="rect">
              <a:avLst/>
            </a:prstGeom>
            <a:solidFill>
              <a:srgbClr val="CDD3C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2" name="Rectangle 85"/>
            <p:cNvSpPr>
              <a:spLocks noChangeArrowheads="1"/>
            </p:cNvSpPr>
            <p:nvPr/>
          </p:nvSpPr>
          <p:spPr bwMode="auto">
            <a:xfrm>
              <a:off x="1428" y="30861"/>
              <a:ext cx="90488" cy="463"/>
            </a:xfrm>
            <a:prstGeom prst="rect">
              <a:avLst/>
            </a:prstGeom>
            <a:solidFill>
              <a:srgbClr val="CFD5C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3" name="Rectangle 86"/>
            <p:cNvSpPr>
              <a:spLocks noChangeArrowheads="1"/>
            </p:cNvSpPr>
            <p:nvPr/>
          </p:nvSpPr>
          <p:spPr bwMode="auto">
            <a:xfrm>
              <a:off x="1428" y="31324"/>
              <a:ext cx="90488" cy="362"/>
            </a:xfrm>
            <a:prstGeom prst="rect">
              <a:avLst/>
            </a:prstGeom>
            <a:solidFill>
              <a:srgbClr val="D1D6C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4" name="Rectangle 87"/>
            <p:cNvSpPr>
              <a:spLocks noChangeArrowheads="1"/>
            </p:cNvSpPr>
            <p:nvPr/>
          </p:nvSpPr>
          <p:spPr bwMode="auto">
            <a:xfrm>
              <a:off x="1428" y="31686"/>
              <a:ext cx="90488" cy="368"/>
            </a:xfrm>
            <a:prstGeom prst="rect">
              <a:avLst/>
            </a:prstGeom>
            <a:solidFill>
              <a:srgbClr val="D3D8C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5" name="Rectangle 88"/>
            <p:cNvSpPr>
              <a:spLocks noChangeArrowheads="1"/>
            </p:cNvSpPr>
            <p:nvPr/>
          </p:nvSpPr>
          <p:spPr bwMode="auto">
            <a:xfrm>
              <a:off x="1428" y="32054"/>
              <a:ext cx="90488" cy="458"/>
            </a:xfrm>
            <a:prstGeom prst="rect">
              <a:avLst/>
            </a:prstGeom>
            <a:solidFill>
              <a:srgbClr val="D4DAC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6" name="Rectangle 89"/>
            <p:cNvSpPr>
              <a:spLocks noChangeArrowheads="1"/>
            </p:cNvSpPr>
            <p:nvPr/>
          </p:nvSpPr>
          <p:spPr bwMode="auto">
            <a:xfrm>
              <a:off x="1428" y="32512"/>
              <a:ext cx="90488" cy="368"/>
            </a:xfrm>
            <a:prstGeom prst="rect">
              <a:avLst/>
            </a:prstGeom>
            <a:solidFill>
              <a:srgbClr val="D6DB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7" name="Rectangle 90"/>
            <p:cNvSpPr>
              <a:spLocks noChangeArrowheads="1"/>
            </p:cNvSpPr>
            <p:nvPr/>
          </p:nvSpPr>
          <p:spPr bwMode="auto">
            <a:xfrm>
              <a:off x="1428" y="32880"/>
              <a:ext cx="90488" cy="457"/>
            </a:xfrm>
            <a:prstGeom prst="rect">
              <a:avLst/>
            </a:prstGeom>
            <a:solidFill>
              <a:srgbClr val="D8DCC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8" name="Rectangle 91"/>
            <p:cNvSpPr>
              <a:spLocks noChangeArrowheads="1"/>
            </p:cNvSpPr>
            <p:nvPr/>
          </p:nvSpPr>
          <p:spPr bwMode="auto">
            <a:xfrm>
              <a:off x="1428" y="33337"/>
              <a:ext cx="90488" cy="2013"/>
            </a:xfrm>
            <a:prstGeom prst="rect">
              <a:avLst/>
            </a:prstGeom>
            <a:solidFill>
              <a:srgbClr val="D9DE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9" name="Rectangle 92"/>
            <p:cNvSpPr>
              <a:spLocks noChangeArrowheads="1"/>
            </p:cNvSpPr>
            <p:nvPr/>
          </p:nvSpPr>
          <p:spPr bwMode="auto">
            <a:xfrm>
              <a:off x="1428" y="33705"/>
              <a:ext cx="90488" cy="362"/>
            </a:xfrm>
            <a:prstGeom prst="rect">
              <a:avLst/>
            </a:prstGeom>
            <a:solidFill>
              <a:srgbClr val="DBDFB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0" name="Rectangle 93"/>
            <p:cNvSpPr>
              <a:spLocks noChangeArrowheads="1"/>
            </p:cNvSpPr>
            <p:nvPr/>
          </p:nvSpPr>
          <p:spPr bwMode="auto">
            <a:xfrm>
              <a:off x="1428" y="34067"/>
              <a:ext cx="90488" cy="457"/>
            </a:xfrm>
            <a:prstGeom prst="rect">
              <a:avLst/>
            </a:prstGeom>
            <a:solidFill>
              <a:srgbClr val="DDE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1" name="Rectangle 94"/>
            <p:cNvSpPr>
              <a:spLocks noChangeArrowheads="1"/>
            </p:cNvSpPr>
            <p:nvPr/>
          </p:nvSpPr>
          <p:spPr bwMode="auto">
            <a:xfrm>
              <a:off x="1428" y="34334"/>
              <a:ext cx="90488" cy="552"/>
            </a:xfrm>
            <a:prstGeom prst="rect">
              <a:avLst/>
            </a:prstGeom>
            <a:solidFill>
              <a:srgbClr val="DEE2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2" name="Rectangle 95"/>
            <p:cNvSpPr>
              <a:spLocks noChangeArrowheads="1"/>
            </p:cNvSpPr>
            <p:nvPr/>
          </p:nvSpPr>
          <p:spPr bwMode="auto">
            <a:xfrm>
              <a:off x="1428" y="35077"/>
              <a:ext cx="90488" cy="457"/>
            </a:xfrm>
            <a:prstGeom prst="rect">
              <a:avLst/>
            </a:prstGeom>
            <a:solidFill>
              <a:srgbClr val="E0E4B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3" name="Rectangle 96"/>
            <p:cNvSpPr>
              <a:spLocks noChangeArrowheads="1"/>
            </p:cNvSpPr>
            <p:nvPr/>
          </p:nvSpPr>
          <p:spPr bwMode="auto">
            <a:xfrm>
              <a:off x="1428" y="35534"/>
              <a:ext cx="90488" cy="368"/>
            </a:xfrm>
            <a:prstGeom prst="rect">
              <a:avLst/>
            </a:prstGeom>
            <a:solidFill>
              <a:srgbClr val="E1E5B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4" name="Rectangle 97"/>
            <p:cNvSpPr>
              <a:spLocks noChangeArrowheads="1"/>
            </p:cNvSpPr>
            <p:nvPr/>
          </p:nvSpPr>
          <p:spPr bwMode="auto">
            <a:xfrm>
              <a:off x="1428" y="35902"/>
              <a:ext cx="90488" cy="642"/>
            </a:xfrm>
            <a:prstGeom prst="rect">
              <a:avLst/>
            </a:prstGeom>
            <a:solidFill>
              <a:srgbClr val="E3E6B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5" name="Rectangle 98"/>
            <p:cNvSpPr>
              <a:spLocks noChangeArrowheads="1"/>
            </p:cNvSpPr>
            <p:nvPr/>
          </p:nvSpPr>
          <p:spPr bwMode="auto">
            <a:xfrm>
              <a:off x="1428" y="36544"/>
              <a:ext cx="90488" cy="546"/>
            </a:xfrm>
            <a:prstGeom prst="rect">
              <a:avLst/>
            </a:prstGeom>
            <a:solidFill>
              <a:srgbClr val="E5E8B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2" name="Rectangle 99"/>
            <p:cNvSpPr>
              <a:spLocks noChangeArrowheads="1"/>
            </p:cNvSpPr>
            <p:nvPr/>
          </p:nvSpPr>
          <p:spPr bwMode="auto">
            <a:xfrm>
              <a:off x="1428" y="37090"/>
              <a:ext cx="90488" cy="457"/>
            </a:xfrm>
            <a:prstGeom prst="rect">
              <a:avLst/>
            </a:prstGeom>
            <a:solidFill>
              <a:srgbClr val="E7E9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3" name="Rectangle 100"/>
            <p:cNvSpPr>
              <a:spLocks noChangeArrowheads="1"/>
            </p:cNvSpPr>
            <p:nvPr/>
          </p:nvSpPr>
          <p:spPr bwMode="auto">
            <a:xfrm>
              <a:off x="1428" y="37547"/>
              <a:ext cx="90488" cy="368"/>
            </a:xfrm>
            <a:prstGeom prst="rect">
              <a:avLst/>
            </a:prstGeom>
            <a:solidFill>
              <a:srgbClr val="E8EBB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4" name="Rectangle 101"/>
            <p:cNvSpPr>
              <a:spLocks noChangeArrowheads="1"/>
            </p:cNvSpPr>
            <p:nvPr/>
          </p:nvSpPr>
          <p:spPr bwMode="auto">
            <a:xfrm>
              <a:off x="1428" y="37915"/>
              <a:ext cx="90488" cy="642"/>
            </a:xfrm>
            <a:prstGeom prst="rect">
              <a:avLst/>
            </a:prstGeom>
            <a:solidFill>
              <a:srgbClr val="E9ECB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5" name="Rectangle 102"/>
            <p:cNvSpPr>
              <a:spLocks noChangeArrowheads="1"/>
            </p:cNvSpPr>
            <p:nvPr/>
          </p:nvSpPr>
          <p:spPr bwMode="auto">
            <a:xfrm>
              <a:off x="1428" y="38557"/>
              <a:ext cx="90488" cy="552"/>
            </a:xfrm>
            <a:prstGeom prst="rect">
              <a:avLst/>
            </a:prstGeom>
            <a:solidFill>
              <a:srgbClr val="EBEDB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6" name="Rectangle 103"/>
            <p:cNvSpPr>
              <a:spLocks noChangeArrowheads="1"/>
            </p:cNvSpPr>
            <p:nvPr/>
          </p:nvSpPr>
          <p:spPr bwMode="auto">
            <a:xfrm>
              <a:off x="1428" y="39109"/>
              <a:ext cx="90488" cy="635"/>
            </a:xfrm>
            <a:prstGeom prst="rect">
              <a:avLst/>
            </a:prstGeom>
            <a:solidFill>
              <a:srgbClr val="ECEEA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7" name="Rectangle 104"/>
            <p:cNvSpPr>
              <a:spLocks noChangeArrowheads="1"/>
            </p:cNvSpPr>
            <p:nvPr/>
          </p:nvSpPr>
          <p:spPr bwMode="auto">
            <a:xfrm>
              <a:off x="1428" y="39744"/>
              <a:ext cx="90488" cy="642"/>
            </a:xfrm>
            <a:prstGeom prst="rect">
              <a:avLst/>
            </a:prstGeom>
            <a:solidFill>
              <a:srgbClr val="EEF0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8" name="Rectangle 105"/>
            <p:cNvSpPr>
              <a:spLocks noChangeArrowheads="1"/>
            </p:cNvSpPr>
            <p:nvPr/>
          </p:nvSpPr>
          <p:spPr bwMode="auto">
            <a:xfrm>
              <a:off x="1428" y="40386"/>
              <a:ext cx="90488" cy="552"/>
            </a:xfrm>
            <a:prstGeom prst="rect">
              <a:avLst/>
            </a:prstGeom>
            <a:solidFill>
              <a:srgbClr val="EFF1A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9" name="Rectangle 106"/>
            <p:cNvSpPr>
              <a:spLocks noChangeArrowheads="1"/>
            </p:cNvSpPr>
            <p:nvPr/>
          </p:nvSpPr>
          <p:spPr bwMode="auto">
            <a:xfrm>
              <a:off x="1428" y="40938"/>
              <a:ext cx="90488" cy="641"/>
            </a:xfrm>
            <a:prstGeom prst="rect">
              <a:avLst/>
            </a:prstGeom>
            <a:solidFill>
              <a:srgbClr val="F1F2A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0" name="Rectangle 107"/>
            <p:cNvSpPr>
              <a:spLocks noChangeArrowheads="1"/>
            </p:cNvSpPr>
            <p:nvPr/>
          </p:nvSpPr>
          <p:spPr bwMode="auto">
            <a:xfrm>
              <a:off x="1524" y="41579"/>
              <a:ext cx="90487" cy="826"/>
            </a:xfrm>
            <a:prstGeom prst="rect">
              <a:avLst/>
            </a:prstGeom>
            <a:solidFill>
              <a:srgbClr val="F2F3A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1" name="Rectangle 108"/>
            <p:cNvSpPr>
              <a:spLocks noChangeArrowheads="1"/>
            </p:cNvSpPr>
            <p:nvPr/>
          </p:nvSpPr>
          <p:spPr bwMode="auto">
            <a:xfrm>
              <a:off x="1524" y="42405"/>
              <a:ext cx="90487" cy="546"/>
            </a:xfrm>
            <a:prstGeom prst="rect">
              <a:avLst/>
            </a:prstGeom>
            <a:solidFill>
              <a:srgbClr val="F3F5A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2" name="Rectangle 109"/>
            <p:cNvSpPr>
              <a:spLocks noChangeArrowheads="1"/>
            </p:cNvSpPr>
            <p:nvPr/>
          </p:nvSpPr>
          <p:spPr bwMode="auto">
            <a:xfrm>
              <a:off x="1428" y="42951"/>
              <a:ext cx="90488" cy="1194"/>
            </a:xfrm>
            <a:prstGeom prst="rect">
              <a:avLst/>
            </a:prstGeom>
            <a:solidFill>
              <a:srgbClr val="F5F6A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3" name="Rectangle 110"/>
            <p:cNvSpPr>
              <a:spLocks noChangeArrowheads="1"/>
            </p:cNvSpPr>
            <p:nvPr/>
          </p:nvSpPr>
          <p:spPr bwMode="auto">
            <a:xfrm>
              <a:off x="1428" y="44145"/>
              <a:ext cx="90488" cy="1003"/>
            </a:xfrm>
            <a:prstGeom prst="rect">
              <a:avLst/>
            </a:prstGeom>
            <a:solidFill>
              <a:srgbClr val="F7F8A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5" name="Rectangle 111"/>
            <p:cNvSpPr>
              <a:spLocks noChangeArrowheads="1"/>
            </p:cNvSpPr>
            <p:nvPr/>
          </p:nvSpPr>
          <p:spPr bwMode="auto">
            <a:xfrm>
              <a:off x="1428" y="45148"/>
              <a:ext cx="90488" cy="1283"/>
            </a:xfrm>
            <a:prstGeom prst="rect">
              <a:avLst/>
            </a:prstGeom>
            <a:solidFill>
              <a:srgbClr val="F8F9A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6" name="Rectangle 112"/>
            <p:cNvSpPr>
              <a:spLocks noChangeArrowheads="1"/>
            </p:cNvSpPr>
            <p:nvPr/>
          </p:nvSpPr>
          <p:spPr bwMode="auto">
            <a:xfrm>
              <a:off x="1428" y="46431"/>
              <a:ext cx="90488" cy="1194"/>
            </a:xfrm>
            <a:prstGeom prst="rect">
              <a:avLst/>
            </a:prstGeom>
            <a:solidFill>
              <a:srgbClr val="FAFA9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7" name="Rectangle 113"/>
            <p:cNvSpPr>
              <a:spLocks noChangeArrowheads="1"/>
            </p:cNvSpPr>
            <p:nvPr/>
          </p:nvSpPr>
          <p:spPr bwMode="auto">
            <a:xfrm>
              <a:off x="1428" y="47625"/>
              <a:ext cx="90488" cy="1187"/>
            </a:xfrm>
            <a:prstGeom prst="rect">
              <a:avLst/>
            </a:prstGeom>
            <a:solidFill>
              <a:srgbClr val="FBFC9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8" name="Rectangle 114"/>
            <p:cNvSpPr>
              <a:spLocks noChangeArrowheads="1"/>
            </p:cNvSpPr>
            <p:nvPr/>
          </p:nvSpPr>
          <p:spPr bwMode="auto">
            <a:xfrm>
              <a:off x="1428" y="48812"/>
              <a:ext cx="90488" cy="1651"/>
            </a:xfrm>
            <a:prstGeom prst="rect">
              <a:avLst/>
            </a:prstGeom>
            <a:solidFill>
              <a:srgbClr val="FCFD9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9" name="Rectangle 115"/>
            <p:cNvSpPr>
              <a:spLocks noChangeArrowheads="1"/>
            </p:cNvSpPr>
            <p:nvPr/>
          </p:nvSpPr>
          <p:spPr bwMode="auto">
            <a:xfrm>
              <a:off x="1428" y="50463"/>
              <a:ext cx="90488" cy="1740"/>
            </a:xfrm>
            <a:prstGeom prst="rect">
              <a:avLst/>
            </a:prstGeom>
            <a:solidFill>
              <a:srgbClr val="FEFE9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0" name="Rectangle 116"/>
            <p:cNvSpPr>
              <a:spLocks noChangeArrowheads="1"/>
            </p:cNvSpPr>
            <p:nvPr/>
          </p:nvSpPr>
          <p:spPr bwMode="auto">
            <a:xfrm>
              <a:off x="1428" y="52203"/>
              <a:ext cx="90488" cy="73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1" name="Rectangle 117"/>
            <p:cNvSpPr>
              <a:spLocks noChangeArrowheads="1"/>
            </p:cNvSpPr>
            <p:nvPr/>
          </p:nvSpPr>
          <p:spPr bwMode="auto">
            <a:xfrm>
              <a:off x="1428" y="1371"/>
              <a:ext cx="90583" cy="51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2" name="Freeform 118"/>
            <p:cNvSpPr>
              <a:spLocks/>
            </p:cNvSpPr>
            <p:nvPr/>
          </p:nvSpPr>
          <p:spPr bwMode="auto">
            <a:xfrm>
              <a:off x="7524" y="46799"/>
              <a:ext cx="84011" cy="2934"/>
            </a:xfrm>
            <a:custGeom>
              <a:avLst/>
              <a:gdLst>
                <a:gd name="T0" fmla="*/ 0 w 13230"/>
                <a:gd name="T1" fmla="*/ 293370 h 462"/>
                <a:gd name="T2" fmla="*/ 390525 w 13230"/>
                <a:gd name="T3" fmla="*/ 0 h 462"/>
                <a:gd name="T4" fmla="*/ 8401050 w 13230"/>
                <a:gd name="T5" fmla="*/ 0 h 462"/>
                <a:gd name="T6" fmla="*/ 8010525 w 13230"/>
                <a:gd name="T7" fmla="*/ 293370 h 462"/>
                <a:gd name="T8" fmla="*/ 0 w 13230"/>
                <a:gd name="T9" fmla="*/ 293370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30" h="462">
                  <a:moveTo>
                    <a:pt x="0" y="462"/>
                  </a:moveTo>
                  <a:lnTo>
                    <a:pt x="615" y="0"/>
                  </a:lnTo>
                  <a:lnTo>
                    <a:pt x="13230" y="0"/>
                  </a:lnTo>
                  <a:lnTo>
                    <a:pt x="12615" y="462"/>
                  </a:lnTo>
                  <a:lnTo>
                    <a:pt x="0" y="46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3" name="Freeform 119"/>
            <p:cNvSpPr>
              <a:spLocks/>
            </p:cNvSpPr>
            <p:nvPr/>
          </p:nvSpPr>
          <p:spPr bwMode="auto">
            <a:xfrm>
              <a:off x="7524" y="1371"/>
              <a:ext cx="3906" cy="48362"/>
            </a:xfrm>
            <a:custGeom>
              <a:avLst/>
              <a:gdLst>
                <a:gd name="T0" fmla="*/ 0 w 615"/>
                <a:gd name="T1" fmla="*/ 4836160 h 7616"/>
                <a:gd name="T2" fmla="*/ 0 w 615"/>
                <a:gd name="T3" fmla="*/ 293370 h 7616"/>
                <a:gd name="T4" fmla="*/ 390525 w 615"/>
                <a:gd name="T5" fmla="*/ 0 h 7616"/>
                <a:gd name="T6" fmla="*/ 390525 w 615"/>
                <a:gd name="T7" fmla="*/ 4542790 h 7616"/>
                <a:gd name="T8" fmla="*/ 0 w 615"/>
                <a:gd name="T9" fmla="*/ 4836160 h 7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5" h="7616">
                  <a:moveTo>
                    <a:pt x="0" y="7616"/>
                  </a:moveTo>
                  <a:lnTo>
                    <a:pt x="0" y="462"/>
                  </a:lnTo>
                  <a:lnTo>
                    <a:pt x="615" y="0"/>
                  </a:lnTo>
                  <a:lnTo>
                    <a:pt x="615" y="7154"/>
                  </a:lnTo>
                  <a:lnTo>
                    <a:pt x="0" y="761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4" name="Rectangle 120"/>
            <p:cNvSpPr>
              <a:spLocks noChangeArrowheads="1"/>
            </p:cNvSpPr>
            <p:nvPr/>
          </p:nvSpPr>
          <p:spPr bwMode="auto">
            <a:xfrm>
              <a:off x="11430" y="1371"/>
              <a:ext cx="80105" cy="45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5" name="Freeform 121"/>
            <p:cNvSpPr>
              <a:spLocks/>
            </p:cNvSpPr>
            <p:nvPr/>
          </p:nvSpPr>
          <p:spPr bwMode="auto">
            <a:xfrm>
              <a:off x="7524" y="46799"/>
              <a:ext cx="84011" cy="2934"/>
            </a:xfrm>
            <a:custGeom>
              <a:avLst/>
              <a:gdLst>
                <a:gd name="T0" fmla="*/ 0 w 882"/>
                <a:gd name="T1" fmla="*/ 293370 h 32"/>
                <a:gd name="T2" fmla="*/ 390525 w 882"/>
                <a:gd name="T3" fmla="*/ 0 h 32"/>
                <a:gd name="T4" fmla="*/ 8401050 w 882"/>
                <a:gd name="T5" fmla="*/ 0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2" h="32">
                  <a:moveTo>
                    <a:pt x="0" y="32"/>
                  </a:moveTo>
                  <a:lnTo>
                    <a:pt x="41" y="0"/>
                  </a:lnTo>
                  <a:lnTo>
                    <a:pt x="88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6" name="Freeform 122"/>
            <p:cNvSpPr>
              <a:spLocks/>
            </p:cNvSpPr>
            <p:nvPr/>
          </p:nvSpPr>
          <p:spPr bwMode="auto">
            <a:xfrm>
              <a:off x="7524" y="37731"/>
              <a:ext cx="84011" cy="2839"/>
            </a:xfrm>
            <a:custGeom>
              <a:avLst/>
              <a:gdLst>
                <a:gd name="T0" fmla="*/ 0 w 882"/>
                <a:gd name="T1" fmla="*/ 283845 h 31"/>
                <a:gd name="T2" fmla="*/ 390525 w 882"/>
                <a:gd name="T3" fmla="*/ 0 h 31"/>
                <a:gd name="T4" fmla="*/ 8401050 w 882"/>
                <a:gd name="T5" fmla="*/ 0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2" h="31">
                  <a:moveTo>
                    <a:pt x="0" y="31"/>
                  </a:moveTo>
                  <a:lnTo>
                    <a:pt x="41" y="0"/>
                  </a:lnTo>
                  <a:lnTo>
                    <a:pt x="88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7" name="Freeform 123"/>
            <p:cNvSpPr>
              <a:spLocks/>
            </p:cNvSpPr>
            <p:nvPr/>
          </p:nvSpPr>
          <p:spPr bwMode="auto">
            <a:xfrm>
              <a:off x="7524" y="28663"/>
              <a:ext cx="84011" cy="2839"/>
            </a:xfrm>
            <a:custGeom>
              <a:avLst/>
              <a:gdLst>
                <a:gd name="T0" fmla="*/ 0 w 882"/>
                <a:gd name="T1" fmla="*/ 283845 h 31"/>
                <a:gd name="T2" fmla="*/ 390525 w 882"/>
                <a:gd name="T3" fmla="*/ 0 h 31"/>
                <a:gd name="T4" fmla="*/ 8401050 w 882"/>
                <a:gd name="T5" fmla="*/ 0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2" h="31">
                  <a:moveTo>
                    <a:pt x="0" y="31"/>
                  </a:moveTo>
                  <a:lnTo>
                    <a:pt x="41" y="0"/>
                  </a:lnTo>
                  <a:lnTo>
                    <a:pt x="88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8" name="Freeform 124"/>
            <p:cNvSpPr>
              <a:spLocks/>
            </p:cNvSpPr>
            <p:nvPr/>
          </p:nvSpPr>
          <p:spPr bwMode="auto">
            <a:xfrm>
              <a:off x="7524" y="19596"/>
              <a:ext cx="84011" cy="2844"/>
            </a:xfrm>
            <a:custGeom>
              <a:avLst/>
              <a:gdLst>
                <a:gd name="T0" fmla="*/ 0 w 882"/>
                <a:gd name="T1" fmla="*/ 284480 h 31"/>
                <a:gd name="T2" fmla="*/ 390525 w 882"/>
                <a:gd name="T3" fmla="*/ 0 h 31"/>
                <a:gd name="T4" fmla="*/ 8401050 w 882"/>
                <a:gd name="T5" fmla="*/ 0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2" h="31">
                  <a:moveTo>
                    <a:pt x="0" y="31"/>
                  </a:moveTo>
                  <a:lnTo>
                    <a:pt x="41" y="0"/>
                  </a:lnTo>
                  <a:lnTo>
                    <a:pt x="88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9" name="Freeform 125"/>
            <p:cNvSpPr>
              <a:spLocks/>
            </p:cNvSpPr>
            <p:nvPr/>
          </p:nvSpPr>
          <p:spPr bwMode="auto">
            <a:xfrm>
              <a:off x="7734" y="12915"/>
              <a:ext cx="83801" cy="2128"/>
            </a:xfrm>
            <a:custGeom>
              <a:avLst/>
              <a:gdLst>
                <a:gd name="T0" fmla="*/ 0 w 882"/>
                <a:gd name="T1" fmla="*/ 212725 h 31"/>
                <a:gd name="T2" fmla="*/ 389551 w 882"/>
                <a:gd name="T3" fmla="*/ 0 h 31"/>
                <a:gd name="T4" fmla="*/ 8380095 w 882"/>
                <a:gd name="T5" fmla="*/ 0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2" h="31">
                  <a:moveTo>
                    <a:pt x="0" y="31"/>
                  </a:moveTo>
                  <a:lnTo>
                    <a:pt x="41" y="0"/>
                  </a:lnTo>
                  <a:lnTo>
                    <a:pt x="88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0" name="Freeform 126"/>
            <p:cNvSpPr>
              <a:spLocks/>
            </p:cNvSpPr>
            <p:nvPr/>
          </p:nvSpPr>
          <p:spPr bwMode="auto">
            <a:xfrm>
              <a:off x="7524" y="1371"/>
              <a:ext cx="84011" cy="2934"/>
            </a:xfrm>
            <a:custGeom>
              <a:avLst/>
              <a:gdLst>
                <a:gd name="T0" fmla="*/ 0 w 882"/>
                <a:gd name="T1" fmla="*/ 293370 h 32"/>
                <a:gd name="T2" fmla="*/ 390525 w 882"/>
                <a:gd name="T3" fmla="*/ 0 h 32"/>
                <a:gd name="T4" fmla="*/ 8401050 w 882"/>
                <a:gd name="T5" fmla="*/ 0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82" h="32">
                  <a:moveTo>
                    <a:pt x="0" y="32"/>
                  </a:moveTo>
                  <a:lnTo>
                    <a:pt x="41" y="0"/>
                  </a:lnTo>
                  <a:lnTo>
                    <a:pt x="88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1" name="Freeform 127"/>
            <p:cNvSpPr>
              <a:spLocks/>
            </p:cNvSpPr>
            <p:nvPr/>
          </p:nvSpPr>
          <p:spPr bwMode="auto">
            <a:xfrm>
              <a:off x="7524" y="46799"/>
              <a:ext cx="84011" cy="2934"/>
            </a:xfrm>
            <a:custGeom>
              <a:avLst/>
              <a:gdLst>
                <a:gd name="T0" fmla="*/ 8401050 w 13230"/>
                <a:gd name="T1" fmla="*/ 0 h 462"/>
                <a:gd name="T2" fmla="*/ 8010525 w 13230"/>
                <a:gd name="T3" fmla="*/ 293370 h 462"/>
                <a:gd name="T4" fmla="*/ 0 w 13230"/>
                <a:gd name="T5" fmla="*/ 293370 h 462"/>
                <a:gd name="T6" fmla="*/ 390525 w 13230"/>
                <a:gd name="T7" fmla="*/ 0 h 462"/>
                <a:gd name="T8" fmla="*/ 8401050 w 13230"/>
                <a:gd name="T9" fmla="*/ 0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30" h="462">
                  <a:moveTo>
                    <a:pt x="13230" y="0"/>
                  </a:moveTo>
                  <a:lnTo>
                    <a:pt x="12615" y="462"/>
                  </a:lnTo>
                  <a:lnTo>
                    <a:pt x="0" y="462"/>
                  </a:lnTo>
                  <a:lnTo>
                    <a:pt x="615" y="0"/>
                  </a:lnTo>
                  <a:lnTo>
                    <a:pt x="1323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2" name="Freeform 128"/>
            <p:cNvSpPr>
              <a:spLocks/>
            </p:cNvSpPr>
            <p:nvPr/>
          </p:nvSpPr>
          <p:spPr bwMode="auto">
            <a:xfrm>
              <a:off x="7524" y="1371"/>
              <a:ext cx="3906" cy="48362"/>
            </a:xfrm>
            <a:custGeom>
              <a:avLst/>
              <a:gdLst>
                <a:gd name="T0" fmla="*/ 0 w 615"/>
                <a:gd name="T1" fmla="*/ 4836160 h 7616"/>
                <a:gd name="T2" fmla="*/ 0 w 615"/>
                <a:gd name="T3" fmla="*/ 293370 h 7616"/>
                <a:gd name="T4" fmla="*/ 390525 w 615"/>
                <a:gd name="T5" fmla="*/ 0 h 7616"/>
                <a:gd name="T6" fmla="*/ 390525 w 615"/>
                <a:gd name="T7" fmla="*/ 4542790 h 7616"/>
                <a:gd name="T8" fmla="*/ 0 w 615"/>
                <a:gd name="T9" fmla="*/ 4836160 h 7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5" h="7616">
                  <a:moveTo>
                    <a:pt x="0" y="7616"/>
                  </a:moveTo>
                  <a:lnTo>
                    <a:pt x="0" y="462"/>
                  </a:lnTo>
                  <a:lnTo>
                    <a:pt x="615" y="0"/>
                  </a:lnTo>
                  <a:lnTo>
                    <a:pt x="615" y="7154"/>
                  </a:lnTo>
                  <a:lnTo>
                    <a:pt x="0" y="761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3" name="Rectangle 129"/>
            <p:cNvSpPr>
              <a:spLocks noChangeArrowheads="1"/>
            </p:cNvSpPr>
            <p:nvPr/>
          </p:nvSpPr>
          <p:spPr bwMode="auto">
            <a:xfrm>
              <a:off x="11430" y="1371"/>
              <a:ext cx="80105" cy="4542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4" name="Freeform 130"/>
            <p:cNvSpPr>
              <a:spLocks/>
            </p:cNvSpPr>
            <p:nvPr/>
          </p:nvSpPr>
          <p:spPr bwMode="auto">
            <a:xfrm>
              <a:off x="16764" y="9613"/>
              <a:ext cx="1524" cy="39199"/>
            </a:xfrm>
            <a:custGeom>
              <a:avLst/>
              <a:gdLst>
                <a:gd name="T0" fmla="*/ 0 w 240"/>
                <a:gd name="T1" fmla="*/ 3919855 h 6173"/>
                <a:gd name="T2" fmla="*/ 0 w 240"/>
                <a:gd name="T3" fmla="*/ 119380 h 6173"/>
                <a:gd name="T4" fmla="*/ 152400 w 240"/>
                <a:gd name="T5" fmla="*/ 0 h 6173"/>
                <a:gd name="T6" fmla="*/ 152400 w 240"/>
                <a:gd name="T7" fmla="*/ 3810000 h 6173"/>
                <a:gd name="T8" fmla="*/ 0 w 240"/>
                <a:gd name="T9" fmla="*/ 3919855 h 6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0" h="6173">
                  <a:moveTo>
                    <a:pt x="0" y="6173"/>
                  </a:moveTo>
                  <a:lnTo>
                    <a:pt x="0" y="188"/>
                  </a:lnTo>
                  <a:lnTo>
                    <a:pt x="240" y="0"/>
                  </a:lnTo>
                  <a:lnTo>
                    <a:pt x="240" y="6000"/>
                  </a:lnTo>
                  <a:lnTo>
                    <a:pt x="0" y="6173"/>
                  </a:lnTo>
                  <a:close/>
                </a:path>
              </a:pathLst>
            </a:custGeom>
            <a:solidFill>
              <a:srgbClr val="4D4D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5" name="Rectangle 131"/>
            <p:cNvSpPr>
              <a:spLocks noChangeArrowheads="1"/>
            </p:cNvSpPr>
            <p:nvPr/>
          </p:nvSpPr>
          <p:spPr bwMode="auto">
            <a:xfrm>
              <a:off x="12192" y="10807"/>
              <a:ext cx="4572" cy="38005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6" name="Freeform 132"/>
            <p:cNvSpPr>
              <a:spLocks/>
            </p:cNvSpPr>
            <p:nvPr/>
          </p:nvSpPr>
          <p:spPr bwMode="auto">
            <a:xfrm>
              <a:off x="12192" y="9613"/>
              <a:ext cx="6096" cy="1194"/>
            </a:xfrm>
            <a:custGeom>
              <a:avLst/>
              <a:gdLst>
                <a:gd name="T0" fmla="*/ 457200 w 960"/>
                <a:gd name="T1" fmla="*/ 119380 h 188"/>
                <a:gd name="T2" fmla="*/ 609600 w 960"/>
                <a:gd name="T3" fmla="*/ 0 h 188"/>
                <a:gd name="T4" fmla="*/ 152400 w 960"/>
                <a:gd name="T5" fmla="*/ 0 h 188"/>
                <a:gd name="T6" fmla="*/ 0 w 960"/>
                <a:gd name="T7" fmla="*/ 119380 h 188"/>
                <a:gd name="T8" fmla="*/ 457200 w 960"/>
                <a:gd name="T9" fmla="*/ 11938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0" h="188">
                  <a:moveTo>
                    <a:pt x="720" y="188"/>
                  </a:moveTo>
                  <a:lnTo>
                    <a:pt x="960" y="0"/>
                  </a:lnTo>
                  <a:lnTo>
                    <a:pt x="240" y="0"/>
                  </a:lnTo>
                  <a:lnTo>
                    <a:pt x="0" y="188"/>
                  </a:lnTo>
                  <a:lnTo>
                    <a:pt x="720" y="188"/>
                  </a:lnTo>
                  <a:close/>
                </a:path>
              </a:pathLst>
            </a:custGeom>
            <a:solidFill>
              <a:srgbClr val="7373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7" name="Freeform 133"/>
            <p:cNvSpPr>
              <a:spLocks/>
            </p:cNvSpPr>
            <p:nvPr/>
          </p:nvSpPr>
          <p:spPr bwMode="auto">
            <a:xfrm>
              <a:off x="21336" y="10534"/>
              <a:ext cx="1524" cy="38278"/>
            </a:xfrm>
            <a:custGeom>
              <a:avLst/>
              <a:gdLst>
                <a:gd name="T0" fmla="*/ 0 w 240"/>
                <a:gd name="T1" fmla="*/ 3827780 h 6000"/>
                <a:gd name="T2" fmla="*/ 0 w 240"/>
                <a:gd name="T3" fmla="*/ 111006 h 6000"/>
                <a:gd name="T4" fmla="*/ 152400 w 240"/>
                <a:gd name="T5" fmla="*/ 0 h 6000"/>
                <a:gd name="T6" fmla="*/ 152400 w 240"/>
                <a:gd name="T7" fmla="*/ 3717412 h 6000"/>
                <a:gd name="T8" fmla="*/ 0 w 240"/>
                <a:gd name="T9" fmla="*/ 3827780 h 6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0" h="6000">
                  <a:moveTo>
                    <a:pt x="0" y="6000"/>
                  </a:moveTo>
                  <a:lnTo>
                    <a:pt x="0" y="174"/>
                  </a:lnTo>
                  <a:lnTo>
                    <a:pt x="240" y="0"/>
                  </a:lnTo>
                  <a:lnTo>
                    <a:pt x="240" y="5827"/>
                  </a:lnTo>
                  <a:lnTo>
                    <a:pt x="0" y="6000"/>
                  </a:lnTo>
                  <a:close/>
                </a:path>
              </a:pathLst>
            </a:custGeom>
            <a:solidFill>
              <a:srgbClr val="4D1A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8" name="Rectangle 134"/>
            <p:cNvSpPr>
              <a:spLocks noChangeArrowheads="1"/>
            </p:cNvSpPr>
            <p:nvPr/>
          </p:nvSpPr>
          <p:spPr bwMode="auto">
            <a:xfrm>
              <a:off x="16764" y="11537"/>
              <a:ext cx="4572" cy="37275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0" name="Freeform 135"/>
            <p:cNvSpPr>
              <a:spLocks/>
            </p:cNvSpPr>
            <p:nvPr/>
          </p:nvSpPr>
          <p:spPr bwMode="auto">
            <a:xfrm>
              <a:off x="16764" y="10534"/>
              <a:ext cx="6096" cy="1003"/>
            </a:xfrm>
            <a:custGeom>
              <a:avLst/>
              <a:gdLst>
                <a:gd name="T0" fmla="*/ 457200 w 960"/>
                <a:gd name="T1" fmla="*/ 100330 h 174"/>
                <a:gd name="T2" fmla="*/ 609600 w 960"/>
                <a:gd name="T3" fmla="*/ 0 h 174"/>
                <a:gd name="T4" fmla="*/ 152400 w 960"/>
                <a:gd name="T5" fmla="*/ 0 h 174"/>
                <a:gd name="T6" fmla="*/ 0 w 960"/>
                <a:gd name="T7" fmla="*/ 100330 h 174"/>
                <a:gd name="T8" fmla="*/ 457200 w 960"/>
                <a:gd name="T9" fmla="*/ 100330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0" h="174">
                  <a:moveTo>
                    <a:pt x="720" y="174"/>
                  </a:moveTo>
                  <a:lnTo>
                    <a:pt x="960" y="0"/>
                  </a:lnTo>
                  <a:lnTo>
                    <a:pt x="240" y="0"/>
                  </a:lnTo>
                  <a:lnTo>
                    <a:pt x="0" y="174"/>
                  </a:lnTo>
                  <a:lnTo>
                    <a:pt x="720" y="174"/>
                  </a:lnTo>
                  <a:close/>
                </a:path>
              </a:pathLst>
            </a:custGeom>
            <a:solidFill>
              <a:srgbClr val="73264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1" name="Rectangle 136"/>
            <p:cNvSpPr>
              <a:spLocks noChangeArrowheads="1"/>
            </p:cNvSpPr>
            <p:nvPr/>
          </p:nvSpPr>
          <p:spPr bwMode="auto">
            <a:xfrm>
              <a:off x="19050" y="8699"/>
              <a:ext cx="819" cy="3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Freeform 137"/>
            <p:cNvSpPr>
              <a:spLocks/>
            </p:cNvSpPr>
            <p:nvPr/>
          </p:nvSpPr>
          <p:spPr bwMode="auto">
            <a:xfrm>
              <a:off x="31813" y="41967"/>
              <a:ext cx="2477" cy="6845"/>
            </a:xfrm>
            <a:custGeom>
              <a:avLst/>
              <a:gdLst>
                <a:gd name="T0" fmla="*/ 0 w 240"/>
                <a:gd name="T1" fmla="*/ 684530 h 605"/>
                <a:gd name="T2" fmla="*/ 0 w 240"/>
                <a:gd name="T3" fmla="*/ 211582 h 605"/>
                <a:gd name="T4" fmla="*/ 247650 w 240"/>
                <a:gd name="T5" fmla="*/ 0 h 605"/>
                <a:gd name="T6" fmla="*/ 247650 w 240"/>
                <a:gd name="T7" fmla="*/ 488788 h 605"/>
                <a:gd name="T8" fmla="*/ 0 w 240"/>
                <a:gd name="T9" fmla="*/ 684530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0" h="605">
                  <a:moveTo>
                    <a:pt x="0" y="605"/>
                  </a:moveTo>
                  <a:lnTo>
                    <a:pt x="0" y="187"/>
                  </a:lnTo>
                  <a:lnTo>
                    <a:pt x="240" y="0"/>
                  </a:lnTo>
                  <a:lnTo>
                    <a:pt x="240" y="432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4D4D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3" name="Rectangle 138"/>
            <p:cNvSpPr>
              <a:spLocks noChangeArrowheads="1"/>
            </p:cNvSpPr>
            <p:nvPr/>
          </p:nvSpPr>
          <p:spPr bwMode="auto">
            <a:xfrm>
              <a:off x="28098" y="43395"/>
              <a:ext cx="4877" cy="5417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4" name="Freeform 139"/>
            <p:cNvSpPr>
              <a:spLocks/>
            </p:cNvSpPr>
            <p:nvPr/>
          </p:nvSpPr>
          <p:spPr bwMode="auto">
            <a:xfrm>
              <a:off x="27946" y="42405"/>
              <a:ext cx="6344" cy="1225"/>
            </a:xfrm>
            <a:custGeom>
              <a:avLst/>
              <a:gdLst>
                <a:gd name="T0" fmla="*/ 475774 w 960"/>
                <a:gd name="T1" fmla="*/ 122555 h 187"/>
                <a:gd name="T2" fmla="*/ 634365 w 960"/>
                <a:gd name="T3" fmla="*/ 0 h 187"/>
                <a:gd name="T4" fmla="*/ 158591 w 960"/>
                <a:gd name="T5" fmla="*/ 0 h 187"/>
                <a:gd name="T6" fmla="*/ 0 w 960"/>
                <a:gd name="T7" fmla="*/ 122555 h 187"/>
                <a:gd name="T8" fmla="*/ 475774 w 960"/>
                <a:gd name="T9" fmla="*/ 122555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0" h="187">
                  <a:moveTo>
                    <a:pt x="720" y="187"/>
                  </a:moveTo>
                  <a:lnTo>
                    <a:pt x="960" y="0"/>
                  </a:lnTo>
                  <a:lnTo>
                    <a:pt x="240" y="0"/>
                  </a:lnTo>
                  <a:lnTo>
                    <a:pt x="0" y="187"/>
                  </a:lnTo>
                  <a:lnTo>
                    <a:pt x="720" y="187"/>
                  </a:lnTo>
                  <a:close/>
                </a:path>
              </a:pathLst>
            </a:custGeom>
            <a:solidFill>
              <a:srgbClr val="7373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5" name="Freeform 140"/>
            <p:cNvSpPr>
              <a:spLocks/>
            </p:cNvSpPr>
            <p:nvPr/>
          </p:nvSpPr>
          <p:spPr bwMode="auto">
            <a:xfrm>
              <a:off x="37242" y="39573"/>
              <a:ext cx="1620" cy="9239"/>
            </a:xfrm>
            <a:custGeom>
              <a:avLst/>
              <a:gdLst>
                <a:gd name="T0" fmla="*/ 0 w 255"/>
                <a:gd name="T1" fmla="*/ 923925 h 1455"/>
                <a:gd name="T2" fmla="*/ 3810 w 255"/>
                <a:gd name="T3" fmla="*/ 134620 h 1455"/>
                <a:gd name="T4" fmla="*/ 161925 w 255"/>
                <a:gd name="T5" fmla="*/ 0 h 1455"/>
                <a:gd name="T6" fmla="*/ 161925 w 255"/>
                <a:gd name="T7" fmla="*/ 659765 h 1455"/>
                <a:gd name="T8" fmla="*/ 0 w 255"/>
                <a:gd name="T9" fmla="*/ 923925 h 1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5" h="1455">
                  <a:moveTo>
                    <a:pt x="0" y="1455"/>
                  </a:moveTo>
                  <a:lnTo>
                    <a:pt x="6" y="212"/>
                  </a:lnTo>
                  <a:lnTo>
                    <a:pt x="255" y="0"/>
                  </a:lnTo>
                  <a:lnTo>
                    <a:pt x="255" y="1039"/>
                  </a:lnTo>
                  <a:lnTo>
                    <a:pt x="0" y="1455"/>
                  </a:lnTo>
                  <a:close/>
                </a:path>
              </a:pathLst>
            </a:custGeom>
            <a:solidFill>
              <a:srgbClr val="4D1A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6" name="Rectangle 141"/>
            <p:cNvSpPr>
              <a:spLocks noChangeArrowheads="1"/>
            </p:cNvSpPr>
            <p:nvPr/>
          </p:nvSpPr>
          <p:spPr bwMode="auto">
            <a:xfrm>
              <a:off x="32975" y="40779"/>
              <a:ext cx="4363" cy="8128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7" name="Freeform 142"/>
            <p:cNvSpPr>
              <a:spLocks/>
            </p:cNvSpPr>
            <p:nvPr/>
          </p:nvSpPr>
          <p:spPr bwMode="auto">
            <a:xfrm>
              <a:off x="32861" y="39573"/>
              <a:ext cx="6096" cy="1365"/>
            </a:xfrm>
            <a:custGeom>
              <a:avLst/>
              <a:gdLst>
                <a:gd name="T0" fmla="*/ 457200 w 960"/>
                <a:gd name="T1" fmla="*/ 136525 h 173"/>
                <a:gd name="T2" fmla="*/ 609600 w 960"/>
                <a:gd name="T3" fmla="*/ 0 h 173"/>
                <a:gd name="T4" fmla="*/ 152400 w 960"/>
                <a:gd name="T5" fmla="*/ 0 h 173"/>
                <a:gd name="T6" fmla="*/ 0 w 960"/>
                <a:gd name="T7" fmla="*/ 136525 h 173"/>
                <a:gd name="T8" fmla="*/ 457200 w 960"/>
                <a:gd name="T9" fmla="*/ 136525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0" h="173">
                  <a:moveTo>
                    <a:pt x="720" y="173"/>
                  </a:moveTo>
                  <a:lnTo>
                    <a:pt x="960" y="0"/>
                  </a:lnTo>
                  <a:lnTo>
                    <a:pt x="240" y="0"/>
                  </a:lnTo>
                  <a:lnTo>
                    <a:pt x="0" y="173"/>
                  </a:lnTo>
                  <a:lnTo>
                    <a:pt x="720" y="173"/>
                  </a:lnTo>
                  <a:close/>
                </a:path>
              </a:pathLst>
            </a:custGeom>
            <a:solidFill>
              <a:srgbClr val="73264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8" name="Rectangle 143"/>
            <p:cNvSpPr>
              <a:spLocks noChangeArrowheads="1"/>
            </p:cNvSpPr>
            <p:nvPr/>
          </p:nvSpPr>
          <p:spPr bwMode="auto">
            <a:xfrm>
              <a:off x="28194" y="40386"/>
              <a:ext cx="6846" cy="1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2</a:t>
              </a: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081,90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Rectangle 144"/>
            <p:cNvSpPr>
              <a:spLocks noChangeArrowheads="1"/>
            </p:cNvSpPr>
            <p:nvPr/>
          </p:nvSpPr>
          <p:spPr bwMode="auto">
            <a:xfrm>
              <a:off x="34575" y="37915"/>
              <a:ext cx="7974" cy="1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2215,29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Freeform 145"/>
            <p:cNvSpPr>
              <a:spLocks/>
            </p:cNvSpPr>
            <p:nvPr/>
          </p:nvSpPr>
          <p:spPr bwMode="auto">
            <a:xfrm>
              <a:off x="48025" y="43605"/>
              <a:ext cx="2267" cy="5207"/>
            </a:xfrm>
            <a:custGeom>
              <a:avLst/>
              <a:gdLst>
                <a:gd name="T0" fmla="*/ 0 w 240"/>
                <a:gd name="T1" fmla="*/ 520700 h 360"/>
                <a:gd name="T2" fmla="*/ 0 w 240"/>
                <a:gd name="T3" fmla="*/ 250225 h 360"/>
                <a:gd name="T4" fmla="*/ 226695 w 240"/>
                <a:gd name="T5" fmla="*/ 0 h 360"/>
                <a:gd name="T6" fmla="*/ 226695 w 240"/>
                <a:gd name="T7" fmla="*/ 270475 h 360"/>
                <a:gd name="T8" fmla="*/ 0 w 240"/>
                <a:gd name="T9" fmla="*/ 520700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0" h="360">
                  <a:moveTo>
                    <a:pt x="0" y="360"/>
                  </a:moveTo>
                  <a:lnTo>
                    <a:pt x="0" y="173"/>
                  </a:lnTo>
                  <a:lnTo>
                    <a:pt x="240" y="0"/>
                  </a:lnTo>
                  <a:lnTo>
                    <a:pt x="240" y="187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4D4D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1" name="Rectangle 146"/>
            <p:cNvSpPr>
              <a:spLocks noChangeArrowheads="1"/>
            </p:cNvSpPr>
            <p:nvPr/>
          </p:nvSpPr>
          <p:spPr bwMode="auto">
            <a:xfrm>
              <a:off x="44196" y="45065"/>
              <a:ext cx="4572" cy="3747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2" name="Freeform 147"/>
            <p:cNvSpPr>
              <a:spLocks/>
            </p:cNvSpPr>
            <p:nvPr/>
          </p:nvSpPr>
          <p:spPr bwMode="auto">
            <a:xfrm>
              <a:off x="44196" y="43510"/>
              <a:ext cx="6096" cy="1638"/>
            </a:xfrm>
            <a:custGeom>
              <a:avLst/>
              <a:gdLst>
                <a:gd name="T0" fmla="*/ 457200 w 960"/>
                <a:gd name="T1" fmla="*/ 163830 h 173"/>
                <a:gd name="T2" fmla="*/ 609600 w 960"/>
                <a:gd name="T3" fmla="*/ 0 h 173"/>
                <a:gd name="T4" fmla="*/ 152400 w 960"/>
                <a:gd name="T5" fmla="*/ 0 h 173"/>
                <a:gd name="T6" fmla="*/ 0 w 960"/>
                <a:gd name="T7" fmla="*/ 163830 h 173"/>
                <a:gd name="T8" fmla="*/ 457200 w 960"/>
                <a:gd name="T9" fmla="*/ 16383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0" h="173">
                  <a:moveTo>
                    <a:pt x="720" y="173"/>
                  </a:moveTo>
                  <a:lnTo>
                    <a:pt x="960" y="0"/>
                  </a:lnTo>
                  <a:lnTo>
                    <a:pt x="240" y="0"/>
                  </a:lnTo>
                  <a:lnTo>
                    <a:pt x="0" y="173"/>
                  </a:lnTo>
                  <a:lnTo>
                    <a:pt x="720" y="173"/>
                  </a:lnTo>
                  <a:close/>
                </a:path>
              </a:pathLst>
            </a:custGeom>
            <a:solidFill>
              <a:srgbClr val="7373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3" name="Freeform 148"/>
            <p:cNvSpPr>
              <a:spLocks/>
            </p:cNvSpPr>
            <p:nvPr/>
          </p:nvSpPr>
          <p:spPr bwMode="auto">
            <a:xfrm>
              <a:off x="53340" y="41763"/>
              <a:ext cx="1409" cy="7049"/>
            </a:xfrm>
            <a:custGeom>
              <a:avLst/>
              <a:gdLst>
                <a:gd name="T0" fmla="*/ 0 w 222"/>
                <a:gd name="T1" fmla="*/ 704850 h 1110"/>
                <a:gd name="T2" fmla="*/ 3810 w 222"/>
                <a:gd name="T3" fmla="*/ 153670 h 1110"/>
                <a:gd name="T4" fmla="*/ 140970 w 222"/>
                <a:gd name="T5" fmla="*/ 0 h 1110"/>
                <a:gd name="T6" fmla="*/ 140970 w 222"/>
                <a:gd name="T7" fmla="*/ 379730 h 1110"/>
                <a:gd name="T8" fmla="*/ 0 w 222"/>
                <a:gd name="T9" fmla="*/ 704850 h 1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2" h="1110">
                  <a:moveTo>
                    <a:pt x="0" y="1110"/>
                  </a:moveTo>
                  <a:lnTo>
                    <a:pt x="6" y="242"/>
                  </a:lnTo>
                  <a:lnTo>
                    <a:pt x="222" y="0"/>
                  </a:lnTo>
                  <a:lnTo>
                    <a:pt x="222" y="598"/>
                  </a:lnTo>
                  <a:lnTo>
                    <a:pt x="0" y="1110"/>
                  </a:lnTo>
                  <a:close/>
                </a:path>
              </a:pathLst>
            </a:custGeom>
            <a:solidFill>
              <a:srgbClr val="4D1A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4" name="Rectangle 149"/>
            <p:cNvSpPr>
              <a:spLocks noChangeArrowheads="1"/>
            </p:cNvSpPr>
            <p:nvPr/>
          </p:nvSpPr>
          <p:spPr bwMode="auto">
            <a:xfrm>
              <a:off x="48768" y="43395"/>
              <a:ext cx="4572" cy="5417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5" name="Freeform 150"/>
            <p:cNvSpPr>
              <a:spLocks/>
            </p:cNvSpPr>
            <p:nvPr/>
          </p:nvSpPr>
          <p:spPr bwMode="auto">
            <a:xfrm>
              <a:off x="48768" y="41763"/>
              <a:ext cx="5981" cy="1632"/>
            </a:xfrm>
            <a:custGeom>
              <a:avLst/>
              <a:gdLst>
                <a:gd name="T0" fmla="*/ 448628 w 960"/>
                <a:gd name="T1" fmla="*/ 163195 h 188"/>
                <a:gd name="T2" fmla="*/ 598170 w 960"/>
                <a:gd name="T3" fmla="*/ 0 h 188"/>
                <a:gd name="T4" fmla="*/ 149543 w 960"/>
                <a:gd name="T5" fmla="*/ 0 h 188"/>
                <a:gd name="T6" fmla="*/ 0 w 960"/>
                <a:gd name="T7" fmla="*/ 163195 h 188"/>
                <a:gd name="T8" fmla="*/ 448628 w 960"/>
                <a:gd name="T9" fmla="*/ 163195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0" h="188">
                  <a:moveTo>
                    <a:pt x="720" y="188"/>
                  </a:moveTo>
                  <a:lnTo>
                    <a:pt x="960" y="0"/>
                  </a:lnTo>
                  <a:lnTo>
                    <a:pt x="240" y="0"/>
                  </a:lnTo>
                  <a:lnTo>
                    <a:pt x="0" y="188"/>
                  </a:lnTo>
                  <a:lnTo>
                    <a:pt x="720" y="188"/>
                  </a:lnTo>
                  <a:close/>
                </a:path>
              </a:pathLst>
            </a:custGeom>
            <a:solidFill>
              <a:srgbClr val="73264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6" name="Rectangle 151"/>
            <p:cNvSpPr>
              <a:spLocks noChangeArrowheads="1"/>
            </p:cNvSpPr>
            <p:nvPr/>
          </p:nvSpPr>
          <p:spPr bwMode="auto">
            <a:xfrm>
              <a:off x="44507" y="40389"/>
              <a:ext cx="5638" cy="3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1030,86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Rectangle 152"/>
            <p:cNvSpPr>
              <a:spLocks noChangeArrowheads="1"/>
            </p:cNvSpPr>
            <p:nvPr/>
          </p:nvSpPr>
          <p:spPr bwMode="auto">
            <a:xfrm>
              <a:off x="50863" y="39529"/>
              <a:ext cx="5372" cy="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1122,91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Freeform 153"/>
            <p:cNvSpPr>
              <a:spLocks/>
            </p:cNvSpPr>
            <p:nvPr/>
          </p:nvSpPr>
          <p:spPr bwMode="auto">
            <a:xfrm>
              <a:off x="63334" y="45148"/>
              <a:ext cx="2274" cy="3493"/>
            </a:xfrm>
            <a:custGeom>
              <a:avLst/>
              <a:gdLst>
                <a:gd name="T0" fmla="*/ 0 w 240"/>
                <a:gd name="T1" fmla="*/ 349250 h 259"/>
                <a:gd name="T2" fmla="*/ 0 w 240"/>
                <a:gd name="T3" fmla="*/ 233283 h 259"/>
                <a:gd name="T4" fmla="*/ 227330 w 240"/>
                <a:gd name="T5" fmla="*/ 0 h 259"/>
                <a:gd name="T6" fmla="*/ 227330 w 240"/>
                <a:gd name="T7" fmla="*/ 115967 h 259"/>
                <a:gd name="T8" fmla="*/ 0 w 240"/>
                <a:gd name="T9" fmla="*/ 349250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0" h="259">
                  <a:moveTo>
                    <a:pt x="0" y="259"/>
                  </a:moveTo>
                  <a:lnTo>
                    <a:pt x="0" y="173"/>
                  </a:lnTo>
                  <a:lnTo>
                    <a:pt x="240" y="0"/>
                  </a:lnTo>
                  <a:lnTo>
                    <a:pt x="240" y="86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4D4D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9" name="Rectangle 154"/>
            <p:cNvSpPr>
              <a:spLocks noChangeArrowheads="1"/>
            </p:cNvSpPr>
            <p:nvPr/>
          </p:nvSpPr>
          <p:spPr bwMode="auto">
            <a:xfrm>
              <a:off x="60198" y="46431"/>
              <a:ext cx="4140" cy="2381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2" name="Freeform 155"/>
            <p:cNvSpPr>
              <a:spLocks/>
            </p:cNvSpPr>
            <p:nvPr/>
          </p:nvSpPr>
          <p:spPr bwMode="auto">
            <a:xfrm>
              <a:off x="60198" y="45065"/>
              <a:ext cx="5410" cy="1366"/>
            </a:xfrm>
            <a:custGeom>
              <a:avLst/>
              <a:gdLst>
                <a:gd name="T0" fmla="*/ 405765 w 960"/>
                <a:gd name="T1" fmla="*/ 136525 h 173"/>
                <a:gd name="T2" fmla="*/ 541020 w 960"/>
                <a:gd name="T3" fmla="*/ 0 h 173"/>
                <a:gd name="T4" fmla="*/ 135255 w 960"/>
                <a:gd name="T5" fmla="*/ 0 h 173"/>
                <a:gd name="T6" fmla="*/ 0 w 960"/>
                <a:gd name="T7" fmla="*/ 136525 h 173"/>
                <a:gd name="T8" fmla="*/ 405765 w 960"/>
                <a:gd name="T9" fmla="*/ 136525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0" h="173">
                  <a:moveTo>
                    <a:pt x="720" y="173"/>
                  </a:moveTo>
                  <a:lnTo>
                    <a:pt x="960" y="0"/>
                  </a:lnTo>
                  <a:lnTo>
                    <a:pt x="240" y="0"/>
                  </a:lnTo>
                  <a:lnTo>
                    <a:pt x="0" y="173"/>
                  </a:lnTo>
                  <a:lnTo>
                    <a:pt x="720" y="173"/>
                  </a:lnTo>
                  <a:close/>
                </a:path>
              </a:pathLst>
            </a:custGeom>
            <a:solidFill>
              <a:srgbClr val="7373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3" name="Freeform 156"/>
            <p:cNvSpPr>
              <a:spLocks/>
            </p:cNvSpPr>
            <p:nvPr/>
          </p:nvSpPr>
          <p:spPr bwMode="auto">
            <a:xfrm>
              <a:off x="68713" y="41871"/>
              <a:ext cx="1429" cy="7024"/>
            </a:xfrm>
            <a:custGeom>
              <a:avLst/>
              <a:gdLst>
                <a:gd name="T0" fmla="*/ 10795 w 225"/>
                <a:gd name="T1" fmla="*/ 702310 h 1106"/>
                <a:gd name="T2" fmla="*/ 0 w 225"/>
                <a:gd name="T3" fmla="*/ 171450 h 1106"/>
                <a:gd name="T4" fmla="*/ 135255 w 225"/>
                <a:gd name="T5" fmla="*/ 0 h 1106"/>
                <a:gd name="T6" fmla="*/ 142875 w 225"/>
                <a:gd name="T7" fmla="*/ 485775 h 1106"/>
                <a:gd name="T8" fmla="*/ 10795 w 225"/>
                <a:gd name="T9" fmla="*/ 702310 h 1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5" h="1106">
                  <a:moveTo>
                    <a:pt x="17" y="1106"/>
                  </a:moveTo>
                  <a:lnTo>
                    <a:pt x="0" y="270"/>
                  </a:lnTo>
                  <a:lnTo>
                    <a:pt x="213" y="0"/>
                  </a:lnTo>
                  <a:lnTo>
                    <a:pt x="225" y="765"/>
                  </a:lnTo>
                  <a:lnTo>
                    <a:pt x="17" y="1106"/>
                  </a:lnTo>
                  <a:close/>
                </a:path>
              </a:pathLst>
            </a:custGeom>
            <a:solidFill>
              <a:srgbClr val="4D1A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4" name="Rectangle 157"/>
            <p:cNvSpPr>
              <a:spLocks noChangeArrowheads="1"/>
            </p:cNvSpPr>
            <p:nvPr/>
          </p:nvSpPr>
          <p:spPr bwMode="auto">
            <a:xfrm>
              <a:off x="64338" y="43700"/>
              <a:ext cx="4476" cy="5112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5" name="Freeform 158"/>
            <p:cNvSpPr>
              <a:spLocks/>
            </p:cNvSpPr>
            <p:nvPr/>
          </p:nvSpPr>
          <p:spPr bwMode="auto">
            <a:xfrm>
              <a:off x="64338" y="41967"/>
              <a:ext cx="5912" cy="1663"/>
            </a:xfrm>
            <a:custGeom>
              <a:avLst/>
              <a:gdLst>
                <a:gd name="T0" fmla="*/ 443389 w 960"/>
                <a:gd name="T1" fmla="*/ 166370 h 173"/>
                <a:gd name="T2" fmla="*/ 591185 w 960"/>
                <a:gd name="T3" fmla="*/ 0 h 173"/>
                <a:gd name="T4" fmla="*/ 147796 w 960"/>
                <a:gd name="T5" fmla="*/ 0 h 173"/>
                <a:gd name="T6" fmla="*/ 0 w 960"/>
                <a:gd name="T7" fmla="*/ 166370 h 173"/>
                <a:gd name="T8" fmla="*/ 443389 w 960"/>
                <a:gd name="T9" fmla="*/ 16637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0" h="173">
                  <a:moveTo>
                    <a:pt x="720" y="173"/>
                  </a:moveTo>
                  <a:lnTo>
                    <a:pt x="960" y="0"/>
                  </a:lnTo>
                  <a:lnTo>
                    <a:pt x="240" y="0"/>
                  </a:lnTo>
                  <a:lnTo>
                    <a:pt x="0" y="173"/>
                  </a:lnTo>
                  <a:lnTo>
                    <a:pt x="720" y="173"/>
                  </a:lnTo>
                  <a:close/>
                </a:path>
              </a:pathLst>
            </a:custGeom>
            <a:solidFill>
              <a:srgbClr val="73264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7" name="Rectangle 159"/>
            <p:cNvSpPr>
              <a:spLocks noChangeArrowheads="1"/>
            </p:cNvSpPr>
            <p:nvPr/>
          </p:nvSpPr>
          <p:spPr bwMode="auto">
            <a:xfrm>
              <a:off x="60198" y="40389"/>
              <a:ext cx="5118" cy="6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491,25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Rectangle 160"/>
            <p:cNvSpPr>
              <a:spLocks noChangeArrowheads="1"/>
            </p:cNvSpPr>
            <p:nvPr/>
          </p:nvSpPr>
          <p:spPr bwMode="auto">
            <a:xfrm>
              <a:off x="66160" y="38670"/>
              <a:ext cx="7257" cy="8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519,39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Freeform 161"/>
            <p:cNvSpPr>
              <a:spLocks/>
            </p:cNvSpPr>
            <p:nvPr/>
          </p:nvSpPr>
          <p:spPr bwMode="auto">
            <a:xfrm>
              <a:off x="79971" y="31680"/>
              <a:ext cx="1810" cy="18053"/>
            </a:xfrm>
            <a:custGeom>
              <a:avLst/>
              <a:gdLst>
                <a:gd name="T0" fmla="*/ 0 w 285"/>
                <a:gd name="T1" fmla="*/ 1805305 h 2843"/>
                <a:gd name="T2" fmla="*/ 45720 w 285"/>
                <a:gd name="T3" fmla="*/ 135255 h 2843"/>
                <a:gd name="T4" fmla="*/ 180975 w 285"/>
                <a:gd name="T5" fmla="*/ 0 h 2843"/>
                <a:gd name="T6" fmla="*/ 180975 w 285"/>
                <a:gd name="T7" fmla="*/ 1567180 h 2843"/>
                <a:gd name="T8" fmla="*/ 0 w 285"/>
                <a:gd name="T9" fmla="*/ 1805305 h 28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" h="2843">
                  <a:moveTo>
                    <a:pt x="0" y="2843"/>
                  </a:moveTo>
                  <a:lnTo>
                    <a:pt x="72" y="213"/>
                  </a:lnTo>
                  <a:lnTo>
                    <a:pt x="285" y="0"/>
                  </a:lnTo>
                  <a:lnTo>
                    <a:pt x="285" y="2468"/>
                  </a:lnTo>
                  <a:lnTo>
                    <a:pt x="0" y="2843"/>
                  </a:lnTo>
                  <a:close/>
                </a:path>
              </a:pathLst>
            </a:custGeom>
            <a:solidFill>
              <a:srgbClr val="4D4D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0" name="Rectangle 162"/>
            <p:cNvSpPr>
              <a:spLocks noChangeArrowheads="1"/>
            </p:cNvSpPr>
            <p:nvPr/>
          </p:nvSpPr>
          <p:spPr bwMode="auto">
            <a:xfrm>
              <a:off x="76200" y="32880"/>
              <a:ext cx="4343" cy="16853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0" name="Freeform 163"/>
            <p:cNvSpPr>
              <a:spLocks/>
            </p:cNvSpPr>
            <p:nvPr/>
          </p:nvSpPr>
          <p:spPr bwMode="auto">
            <a:xfrm>
              <a:off x="76174" y="31476"/>
              <a:ext cx="5772" cy="1404"/>
            </a:xfrm>
            <a:custGeom>
              <a:avLst/>
              <a:gdLst>
                <a:gd name="T0" fmla="*/ 432911 w 960"/>
                <a:gd name="T1" fmla="*/ 140335 h 173"/>
                <a:gd name="T2" fmla="*/ 577215 w 960"/>
                <a:gd name="T3" fmla="*/ 0 h 173"/>
                <a:gd name="T4" fmla="*/ 144304 w 960"/>
                <a:gd name="T5" fmla="*/ 0 h 173"/>
                <a:gd name="T6" fmla="*/ 0 w 960"/>
                <a:gd name="T7" fmla="*/ 140335 h 173"/>
                <a:gd name="T8" fmla="*/ 432911 w 960"/>
                <a:gd name="T9" fmla="*/ 140335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0" h="173">
                  <a:moveTo>
                    <a:pt x="720" y="173"/>
                  </a:moveTo>
                  <a:lnTo>
                    <a:pt x="960" y="0"/>
                  </a:lnTo>
                  <a:lnTo>
                    <a:pt x="240" y="0"/>
                  </a:lnTo>
                  <a:lnTo>
                    <a:pt x="0" y="173"/>
                  </a:lnTo>
                  <a:lnTo>
                    <a:pt x="720" y="173"/>
                  </a:lnTo>
                  <a:close/>
                </a:path>
              </a:pathLst>
            </a:custGeom>
            <a:solidFill>
              <a:srgbClr val="7373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1" name="Freeform 164"/>
            <p:cNvSpPr>
              <a:spLocks/>
            </p:cNvSpPr>
            <p:nvPr/>
          </p:nvSpPr>
          <p:spPr bwMode="auto">
            <a:xfrm>
              <a:off x="85096" y="32880"/>
              <a:ext cx="1733" cy="16853"/>
            </a:xfrm>
            <a:custGeom>
              <a:avLst/>
              <a:gdLst>
                <a:gd name="T0" fmla="*/ 3175 w 273"/>
                <a:gd name="T1" fmla="*/ 1685290 h 2654"/>
                <a:gd name="T2" fmla="*/ 0 w 273"/>
                <a:gd name="T3" fmla="*/ 148590 h 2654"/>
                <a:gd name="T4" fmla="*/ 173355 w 273"/>
                <a:gd name="T5" fmla="*/ 0 h 2654"/>
                <a:gd name="T6" fmla="*/ 173355 w 273"/>
                <a:gd name="T7" fmla="*/ 1457960 h 2654"/>
                <a:gd name="T8" fmla="*/ 3175 w 273"/>
                <a:gd name="T9" fmla="*/ 1685290 h 26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3" h="2654">
                  <a:moveTo>
                    <a:pt x="5" y="2654"/>
                  </a:moveTo>
                  <a:lnTo>
                    <a:pt x="0" y="234"/>
                  </a:lnTo>
                  <a:lnTo>
                    <a:pt x="273" y="0"/>
                  </a:lnTo>
                  <a:lnTo>
                    <a:pt x="273" y="2296"/>
                  </a:lnTo>
                  <a:lnTo>
                    <a:pt x="5" y="2654"/>
                  </a:lnTo>
                  <a:close/>
                </a:path>
              </a:pathLst>
            </a:custGeom>
            <a:solidFill>
              <a:srgbClr val="4D1A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2" name="Rectangle 165"/>
            <p:cNvSpPr>
              <a:spLocks noChangeArrowheads="1"/>
            </p:cNvSpPr>
            <p:nvPr/>
          </p:nvSpPr>
          <p:spPr bwMode="auto">
            <a:xfrm>
              <a:off x="80543" y="34626"/>
              <a:ext cx="4578" cy="15107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3" name="Freeform 166"/>
            <p:cNvSpPr>
              <a:spLocks/>
            </p:cNvSpPr>
            <p:nvPr/>
          </p:nvSpPr>
          <p:spPr bwMode="auto">
            <a:xfrm>
              <a:off x="80543" y="32880"/>
              <a:ext cx="6286" cy="1746"/>
            </a:xfrm>
            <a:custGeom>
              <a:avLst/>
              <a:gdLst>
                <a:gd name="T0" fmla="*/ 471488 w 960"/>
                <a:gd name="T1" fmla="*/ 174625 h 173"/>
                <a:gd name="T2" fmla="*/ 628650 w 960"/>
                <a:gd name="T3" fmla="*/ 0 h 173"/>
                <a:gd name="T4" fmla="*/ 157163 w 960"/>
                <a:gd name="T5" fmla="*/ 0 h 173"/>
                <a:gd name="T6" fmla="*/ 0 w 960"/>
                <a:gd name="T7" fmla="*/ 174625 h 173"/>
                <a:gd name="T8" fmla="*/ 471488 w 960"/>
                <a:gd name="T9" fmla="*/ 174625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0" h="173">
                  <a:moveTo>
                    <a:pt x="720" y="173"/>
                  </a:moveTo>
                  <a:lnTo>
                    <a:pt x="960" y="0"/>
                  </a:lnTo>
                  <a:lnTo>
                    <a:pt x="240" y="0"/>
                  </a:lnTo>
                  <a:lnTo>
                    <a:pt x="0" y="173"/>
                  </a:lnTo>
                  <a:lnTo>
                    <a:pt x="720" y="173"/>
                  </a:lnTo>
                  <a:close/>
                </a:path>
              </a:pathLst>
            </a:custGeom>
            <a:solidFill>
              <a:srgbClr val="73264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4" name="Rectangle 167"/>
            <p:cNvSpPr>
              <a:spLocks noChangeArrowheads="1"/>
            </p:cNvSpPr>
            <p:nvPr/>
          </p:nvSpPr>
          <p:spPr bwMode="auto">
            <a:xfrm>
              <a:off x="74199" y="29217"/>
              <a:ext cx="8033" cy="1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8139,43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Rectangle 168"/>
            <p:cNvSpPr>
              <a:spLocks noChangeArrowheads="1"/>
            </p:cNvSpPr>
            <p:nvPr/>
          </p:nvSpPr>
          <p:spPr bwMode="auto">
            <a:xfrm>
              <a:off x="82232" y="29217"/>
              <a:ext cx="5334" cy="4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8041,87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Line 169"/>
            <p:cNvSpPr>
              <a:spLocks noChangeShapeType="1"/>
            </p:cNvSpPr>
            <p:nvPr/>
          </p:nvSpPr>
          <p:spPr bwMode="auto">
            <a:xfrm flipV="1">
              <a:off x="7524" y="4305"/>
              <a:ext cx="0" cy="454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7" name="Line 170"/>
            <p:cNvSpPr>
              <a:spLocks noChangeShapeType="1"/>
            </p:cNvSpPr>
            <p:nvPr/>
          </p:nvSpPr>
          <p:spPr bwMode="auto">
            <a:xfrm flipH="1">
              <a:off x="6762" y="49733"/>
              <a:ext cx="76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8" name="Line 171"/>
            <p:cNvSpPr>
              <a:spLocks noChangeShapeType="1"/>
            </p:cNvSpPr>
            <p:nvPr/>
          </p:nvSpPr>
          <p:spPr bwMode="auto">
            <a:xfrm flipH="1">
              <a:off x="6762" y="40570"/>
              <a:ext cx="76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9" name="Line 172"/>
            <p:cNvSpPr>
              <a:spLocks noChangeShapeType="1"/>
            </p:cNvSpPr>
            <p:nvPr/>
          </p:nvSpPr>
          <p:spPr bwMode="auto">
            <a:xfrm flipH="1">
              <a:off x="6762" y="31502"/>
              <a:ext cx="76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0" name="Line 173"/>
            <p:cNvSpPr>
              <a:spLocks noChangeShapeType="1"/>
            </p:cNvSpPr>
            <p:nvPr/>
          </p:nvSpPr>
          <p:spPr bwMode="auto">
            <a:xfrm flipH="1">
              <a:off x="6762" y="22440"/>
              <a:ext cx="76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1" name="Line 174"/>
            <p:cNvSpPr>
              <a:spLocks noChangeShapeType="1"/>
            </p:cNvSpPr>
            <p:nvPr/>
          </p:nvSpPr>
          <p:spPr bwMode="auto">
            <a:xfrm flipH="1">
              <a:off x="6858" y="14928"/>
              <a:ext cx="762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2" name="Freeform 175"/>
            <p:cNvSpPr>
              <a:spLocks/>
            </p:cNvSpPr>
            <p:nvPr/>
          </p:nvSpPr>
          <p:spPr bwMode="auto">
            <a:xfrm>
              <a:off x="7467" y="5010"/>
              <a:ext cx="3905" cy="2286"/>
            </a:xfrm>
            <a:custGeom>
              <a:avLst/>
              <a:gdLst>
                <a:gd name="T0" fmla="*/ 390525 w 615"/>
                <a:gd name="T1" fmla="*/ 0 h 360"/>
                <a:gd name="T2" fmla="*/ 0 w 615"/>
                <a:gd name="T3" fmla="*/ 228600 h 3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15" h="360">
                  <a:moveTo>
                    <a:pt x="615" y="0"/>
                  </a:moveTo>
                  <a:lnTo>
                    <a:pt x="0" y="360"/>
                  </a:ln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3" name="Rectangle 176"/>
            <p:cNvSpPr>
              <a:spLocks noChangeArrowheads="1"/>
            </p:cNvSpPr>
            <p:nvPr/>
          </p:nvSpPr>
          <p:spPr bwMode="auto">
            <a:xfrm>
              <a:off x="5619" y="48907"/>
              <a:ext cx="851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Rectangle 177"/>
            <p:cNvSpPr>
              <a:spLocks noChangeArrowheads="1"/>
            </p:cNvSpPr>
            <p:nvPr/>
          </p:nvSpPr>
          <p:spPr bwMode="auto">
            <a:xfrm>
              <a:off x="3048" y="39744"/>
              <a:ext cx="339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5000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" name="Rectangle 178"/>
            <p:cNvSpPr>
              <a:spLocks noChangeArrowheads="1"/>
            </p:cNvSpPr>
            <p:nvPr/>
          </p:nvSpPr>
          <p:spPr bwMode="auto">
            <a:xfrm>
              <a:off x="2190" y="30683"/>
              <a:ext cx="4242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10000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" name="Rectangle 179"/>
            <p:cNvSpPr>
              <a:spLocks noChangeArrowheads="1"/>
            </p:cNvSpPr>
            <p:nvPr/>
          </p:nvSpPr>
          <p:spPr bwMode="auto">
            <a:xfrm>
              <a:off x="2190" y="21615"/>
              <a:ext cx="4242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20000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" name="Rectangle 180"/>
            <p:cNvSpPr>
              <a:spLocks noChangeArrowheads="1"/>
            </p:cNvSpPr>
            <p:nvPr/>
          </p:nvSpPr>
          <p:spPr bwMode="auto">
            <a:xfrm>
              <a:off x="2190" y="13919"/>
              <a:ext cx="4242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30000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" name="Rectangle 181"/>
            <p:cNvSpPr>
              <a:spLocks noChangeArrowheads="1"/>
            </p:cNvSpPr>
            <p:nvPr/>
          </p:nvSpPr>
          <p:spPr bwMode="auto">
            <a:xfrm>
              <a:off x="2190" y="5873"/>
              <a:ext cx="4242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35000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Line 182"/>
            <p:cNvSpPr>
              <a:spLocks noChangeShapeType="1"/>
            </p:cNvSpPr>
            <p:nvPr/>
          </p:nvSpPr>
          <p:spPr bwMode="auto">
            <a:xfrm>
              <a:off x="7524" y="49733"/>
              <a:ext cx="8010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0" name="Line 183"/>
            <p:cNvSpPr>
              <a:spLocks noChangeShapeType="1"/>
            </p:cNvSpPr>
            <p:nvPr/>
          </p:nvSpPr>
          <p:spPr bwMode="auto">
            <a:xfrm>
              <a:off x="7524" y="49733"/>
              <a:ext cx="0" cy="7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1" name="Line 184"/>
            <p:cNvSpPr>
              <a:spLocks noChangeShapeType="1"/>
            </p:cNvSpPr>
            <p:nvPr/>
          </p:nvSpPr>
          <p:spPr bwMode="auto">
            <a:xfrm>
              <a:off x="23526" y="49733"/>
              <a:ext cx="0" cy="7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2" name="Line 185"/>
            <p:cNvSpPr>
              <a:spLocks noChangeShapeType="1"/>
            </p:cNvSpPr>
            <p:nvPr/>
          </p:nvSpPr>
          <p:spPr bwMode="auto">
            <a:xfrm>
              <a:off x="39528" y="49733"/>
              <a:ext cx="0" cy="7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3" name="Line 186"/>
            <p:cNvSpPr>
              <a:spLocks noChangeShapeType="1"/>
            </p:cNvSpPr>
            <p:nvPr/>
          </p:nvSpPr>
          <p:spPr bwMode="auto">
            <a:xfrm>
              <a:off x="55626" y="49733"/>
              <a:ext cx="0" cy="7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" name="Line 187"/>
            <p:cNvSpPr>
              <a:spLocks noChangeShapeType="1"/>
            </p:cNvSpPr>
            <p:nvPr/>
          </p:nvSpPr>
          <p:spPr bwMode="auto">
            <a:xfrm flipH="1">
              <a:off x="72599" y="49733"/>
              <a:ext cx="6" cy="7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5" name="Line 188"/>
            <p:cNvSpPr>
              <a:spLocks noChangeShapeType="1"/>
            </p:cNvSpPr>
            <p:nvPr/>
          </p:nvSpPr>
          <p:spPr bwMode="auto">
            <a:xfrm>
              <a:off x="87630" y="49733"/>
              <a:ext cx="0" cy="7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6" name="Rectangle 189"/>
            <p:cNvSpPr>
              <a:spLocks noChangeArrowheads="1"/>
            </p:cNvSpPr>
            <p:nvPr/>
          </p:nvSpPr>
          <p:spPr bwMode="auto">
            <a:xfrm>
              <a:off x="11811" y="50831"/>
              <a:ext cx="7906" cy="3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Населення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7" name="Rectangle 190"/>
            <p:cNvSpPr>
              <a:spLocks noChangeArrowheads="1"/>
            </p:cNvSpPr>
            <p:nvPr/>
          </p:nvSpPr>
          <p:spPr bwMode="auto">
            <a:xfrm>
              <a:off x="25432" y="50831"/>
              <a:ext cx="12287" cy="3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Місцевийбюджет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8" name="Rectangle 191"/>
            <p:cNvSpPr>
              <a:spLocks noChangeArrowheads="1"/>
            </p:cNvSpPr>
            <p:nvPr/>
          </p:nvSpPr>
          <p:spPr bwMode="auto">
            <a:xfrm>
              <a:off x="41338" y="50831"/>
              <a:ext cx="12669" cy="3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Обласнийбюджет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Rectangle 192"/>
            <p:cNvSpPr>
              <a:spLocks noChangeArrowheads="1"/>
            </p:cNvSpPr>
            <p:nvPr/>
          </p:nvSpPr>
          <p:spPr bwMode="auto">
            <a:xfrm>
              <a:off x="56959" y="50831"/>
              <a:ext cx="13716" cy="3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Державнийбюджет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0" name="Rectangle 193"/>
            <p:cNvSpPr>
              <a:spLocks noChangeArrowheads="1"/>
            </p:cNvSpPr>
            <p:nvPr/>
          </p:nvSpPr>
          <p:spPr bwMode="auto">
            <a:xfrm>
              <a:off x="74771" y="50831"/>
              <a:ext cx="10192" cy="3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Іншіспоживачі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Rectangle 194"/>
            <p:cNvSpPr>
              <a:spLocks noChangeArrowheads="1"/>
            </p:cNvSpPr>
            <p:nvPr/>
          </p:nvSpPr>
          <p:spPr bwMode="auto">
            <a:xfrm>
              <a:off x="14001" y="53943"/>
              <a:ext cx="64675" cy="247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1" name="Rectangle 195"/>
            <p:cNvSpPr>
              <a:spLocks noChangeArrowheads="1"/>
            </p:cNvSpPr>
            <p:nvPr/>
          </p:nvSpPr>
          <p:spPr bwMode="auto">
            <a:xfrm>
              <a:off x="17049" y="54768"/>
              <a:ext cx="858" cy="826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2" name="Rectangle 196"/>
            <p:cNvSpPr>
              <a:spLocks noChangeArrowheads="1"/>
            </p:cNvSpPr>
            <p:nvPr/>
          </p:nvSpPr>
          <p:spPr bwMode="auto">
            <a:xfrm>
              <a:off x="18383" y="54311"/>
              <a:ext cx="26505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Нараховано за січень-грудень 2024р.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3" name="Rectangle 197"/>
            <p:cNvSpPr>
              <a:spLocks noChangeArrowheads="1"/>
            </p:cNvSpPr>
            <p:nvPr/>
          </p:nvSpPr>
          <p:spPr bwMode="auto">
            <a:xfrm>
              <a:off x="50292" y="54768"/>
              <a:ext cx="857" cy="826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4" name="Rectangle 198"/>
            <p:cNvSpPr>
              <a:spLocks noChangeArrowheads="1"/>
            </p:cNvSpPr>
            <p:nvPr/>
          </p:nvSpPr>
          <p:spPr bwMode="auto">
            <a:xfrm>
              <a:off x="51625" y="54311"/>
              <a:ext cx="24765" cy="3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Оплачено за січень-грудень 2024р.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" name="Rectangle 199"/>
            <p:cNvSpPr>
              <a:spLocks noChangeArrowheads="1"/>
            </p:cNvSpPr>
            <p:nvPr/>
          </p:nvSpPr>
          <p:spPr bwMode="auto">
            <a:xfrm>
              <a:off x="476" y="457"/>
              <a:ext cx="92392" cy="5623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6" name="Rectangle 200"/>
            <p:cNvSpPr>
              <a:spLocks noChangeArrowheads="1"/>
            </p:cNvSpPr>
            <p:nvPr/>
          </p:nvSpPr>
          <p:spPr bwMode="auto">
            <a:xfrm>
              <a:off x="12192" y="4489"/>
              <a:ext cx="14782" cy="5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32735,62  31281,88</a:t>
              </a:r>
              <a:endPara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374" name="Rectangle 230"/>
          <p:cNvSpPr>
            <a:spLocks noChangeArrowheads="1"/>
          </p:cNvSpPr>
          <p:nvPr/>
        </p:nvSpPr>
        <p:spPr bwMode="auto">
          <a:xfrm>
            <a:off x="0" y="6216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uk-U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uk-UA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tx2"/>
                </a:solidFill>
                <a:latin typeface="Book Antiqua" pitchFamily="18" charset="0"/>
              </a:rPr>
              <a:t>Аварійно-відновлювальні роботи</a:t>
            </a:r>
            <a:endParaRPr lang="uk-UA" sz="3200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484784"/>
            <a:ext cx="4041775" cy="504056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dirty="0" smtClean="0">
                <a:solidFill>
                  <a:schemeClr val="tx2"/>
                </a:solidFill>
                <a:latin typeface="Book Antiqua" pitchFamily="18" charset="0"/>
              </a:rPr>
              <a:t>2024 рік</a:t>
            </a:r>
            <a:endParaRPr lang="uk-UA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422477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r>
              <a:rPr lang="uk-UA" sz="3000" dirty="0" smtClean="0"/>
              <a:t>Ліквідовано </a:t>
            </a:r>
            <a:r>
              <a:rPr lang="ru-RU" sz="3000" dirty="0" smtClean="0"/>
              <a:t>22</a:t>
            </a:r>
            <a:r>
              <a:rPr lang="uk-UA" sz="3000" dirty="0" smtClean="0"/>
              <a:t> пошкодження, аварій, витоків на </a:t>
            </a:r>
            <a:r>
              <a:rPr lang="uk-UA" sz="3000" b="1" dirty="0" smtClean="0"/>
              <a:t>водопровідно-каналізаційних мережах </a:t>
            </a:r>
            <a:r>
              <a:rPr lang="uk-UA" sz="3000" dirty="0" smtClean="0"/>
              <a:t>міста Здолбунів, зокрема 17 на водопровідних і 5 на каналізаційних мережах.</a:t>
            </a:r>
          </a:p>
          <a:p>
            <a:pPr>
              <a:buNone/>
            </a:pPr>
            <a:endParaRPr lang="uk-UA" sz="3000" dirty="0" smtClean="0"/>
          </a:p>
          <a:p>
            <a:r>
              <a:rPr lang="uk-UA" sz="3000" dirty="0" smtClean="0"/>
              <a:t>Бригада слюсарів аварійно-відбудовних робіт ліквідувала 784 затори на дворових каналізаційних мережах міста.</a:t>
            </a:r>
          </a:p>
          <a:p>
            <a:endParaRPr lang="uk-UA" sz="3000" dirty="0" smtClean="0"/>
          </a:p>
          <a:p>
            <a:r>
              <a:rPr lang="uk-UA" sz="3000" dirty="0" smtClean="0"/>
              <a:t>Систематично виконувалися наступні роботи:</a:t>
            </a:r>
          </a:p>
          <a:p>
            <a:pPr>
              <a:buFont typeface="Wingdings" pitchFamily="2" charset="2"/>
              <a:buChar char="ü"/>
            </a:pPr>
            <a:r>
              <a:rPr lang="uk-UA" sz="3000" dirty="0" smtClean="0"/>
              <a:t>профілактична прочистка міських мереж водовідведення;</a:t>
            </a:r>
          </a:p>
          <a:p>
            <a:pPr>
              <a:buFont typeface="Wingdings" pitchFamily="2" charset="2"/>
              <a:buChar char="ü"/>
            </a:pPr>
            <a:r>
              <a:rPr lang="uk-UA" sz="3000" dirty="0" smtClean="0"/>
              <a:t>промивка водопровідних мереж по місту;</a:t>
            </a:r>
          </a:p>
          <a:p>
            <a:pPr>
              <a:buFont typeface="Wingdings" pitchFamily="2" charset="2"/>
              <a:buChar char="ü"/>
            </a:pPr>
            <a:r>
              <a:rPr lang="uk-UA" sz="3000" dirty="0" smtClean="0"/>
              <a:t>чистка каналізаційних колодязів ;</a:t>
            </a:r>
          </a:p>
          <a:p>
            <a:pPr>
              <a:buFont typeface="Wingdings" pitchFamily="2" charset="2"/>
              <a:buChar char="ü"/>
            </a:pPr>
            <a:r>
              <a:rPr lang="uk-UA" sz="3000" dirty="0" smtClean="0"/>
              <a:t>чистка решіток на каналізаційних мережах міста (проводиться щоденно по 2 рази);</a:t>
            </a:r>
          </a:p>
          <a:p>
            <a:pPr>
              <a:buFont typeface="Wingdings" pitchFamily="2" charset="2"/>
              <a:buChar char="ü"/>
            </a:pPr>
            <a:r>
              <a:rPr lang="uk-UA" sz="3000" dirty="0" smtClean="0"/>
              <a:t>ревізія та ремонт пожежних гідрантів по місту;</a:t>
            </a:r>
          </a:p>
          <a:p>
            <a:pPr>
              <a:buFont typeface="Wingdings" pitchFamily="2" charset="2"/>
              <a:buChar char="ü"/>
            </a:pPr>
            <a:r>
              <a:rPr lang="uk-UA" sz="3000" dirty="0" smtClean="0"/>
              <a:t>підняття горловин колодязів на мережах міста та встановлення кришок люків на місце відсутніх;</a:t>
            </a:r>
          </a:p>
          <a:p>
            <a:pPr>
              <a:buFont typeface="Wingdings" pitchFamily="2" charset="2"/>
              <a:buChar char="ü"/>
            </a:pPr>
            <a:r>
              <a:rPr lang="uk-UA" sz="3000" dirty="0" err="1" smtClean="0"/>
              <a:t>обслуговуваненя</a:t>
            </a:r>
            <a:r>
              <a:rPr lang="uk-UA" sz="3000" dirty="0" smtClean="0"/>
              <a:t> фонтанчиків питної води на пляжі по вул. Заводська, по вул. </a:t>
            </a:r>
            <a:r>
              <a:rPr lang="uk-UA" sz="3000" dirty="0" err="1" smtClean="0"/>
              <a:t>Старомильська</a:t>
            </a:r>
            <a:r>
              <a:rPr lang="uk-UA" sz="3000" dirty="0" smtClean="0"/>
              <a:t>, </a:t>
            </a:r>
            <a:endParaRPr lang="en-US" sz="3000" dirty="0" smtClean="0"/>
          </a:p>
          <a:p>
            <a:pPr>
              <a:buNone/>
            </a:pPr>
            <a:r>
              <a:rPr lang="uk-UA" sz="3000" dirty="0" smtClean="0"/>
              <a:t>вул. Паркова;</a:t>
            </a:r>
          </a:p>
          <a:p>
            <a:pPr>
              <a:buFont typeface="Wingdings" pitchFamily="2" charset="2"/>
              <a:buChar char="ü"/>
            </a:pPr>
            <a:r>
              <a:rPr lang="en-US" sz="3000" dirty="0" smtClean="0"/>
              <a:t>-</a:t>
            </a:r>
            <a:r>
              <a:rPr lang="uk-UA" sz="3000" dirty="0" smtClean="0"/>
              <a:t>обслуговування </a:t>
            </a:r>
            <a:r>
              <a:rPr lang="uk-UA" sz="3000" dirty="0" err="1" smtClean="0"/>
              <a:t>“водяних</a:t>
            </a:r>
            <a:r>
              <a:rPr lang="uk-UA" sz="3000" dirty="0" smtClean="0"/>
              <a:t> </a:t>
            </a:r>
            <a:r>
              <a:rPr lang="uk-UA" sz="3000" dirty="0" err="1" smtClean="0"/>
              <a:t>шторок”</a:t>
            </a:r>
            <a:r>
              <a:rPr lang="uk-UA" sz="3000" dirty="0" smtClean="0"/>
              <a:t> по вул.</a:t>
            </a:r>
            <a:r>
              <a:rPr lang="en-US" sz="3000" dirty="0" smtClean="0"/>
              <a:t> </a:t>
            </a:r>
            <a:r>
              <a:rPr lang="uk-UA" sz="3000" dirty="0" smtClean="0"/>
              <a:t>Шевченка та Шкільна;</a:t>
            </a:r>
          </a:p>
          <a:p>
            <a:pPr>
              <a:buNone/>
            </a:pPr>
            <a:r>
              <a:rPr lang="uk-UA" dirty="0" smtClean="0"/>
              <a:t> </a:t>
            </a:r>
            <a:endParaRPr lang="uk-UA" dirty="0"/>
          </a:p>
        </p:txBody>
      </p:sp>
      <p:pic>
        <p:nvPicPr>
          <p:cNvPr id="2053" name="Picture 5" descr="C:\Users\Yurist\Desktop\0-02-05-e8331ed737cce1345a5c162060b7f185f011a8fdb60064fa1114d1f998baa9ab_f855a7d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1099</Words>
  <Application>Microsoft Office PowerPoint</Application>
  <PresentationFormat>Экран (4:3)</PresentationFormat>
  <Paragraphs>399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Worksheet</vt:lpstr>
      <vt:lpstr>про роботу  Комунального  підприємства “Здолбунівводоканал”  за 2024 рік.</vt:lpstr>
      <vt:lpstr>Кадрова робота</vt:lpstr>
      <vt:lpstr>Робота абонентного відділу </vt:lpstr>
      <vt:lpstr>Діючі тарифи</vt:lpstr>
      <vt:lpstr>Слайд 5</vt:lpstr>
      <vt:lpstr>Порівняння розміру абонплати за послуги з централізованого водопостачання та водовідведення по області</vt:lpstr>
      <vt:lpstr>Аналіз даних про рівень нарахування та оплати за послуги</vt:lpstr>
      <vt:lpstr>Аварійно-відновлювальні роботи</vt:lpstr>
      <vt:lpstr>Слайд 9</vt:lpstr>
      <vt:lpstr>Претензійно-позовна робота </vt:lpstr>
      <vt:lpstr>  Стан розрахунків за послуги </vt:lpstr>
      <vt:lpstr>Заборгованість підприємства</vt:lpstr>
      <vt:lpstr>у 2024 році</vt:lpstr>
      <vt:lpstr>Волонтерська діяльність </vt:lpstr>
      <vt:lpstr> Перспективні питання розвитку підприємства: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Yurist</dc:creator>
  <cp:lastModifiedBy>admin</cp:lastModifiedBy>
  <cp:revision>94</cp:revision>
  <dcterms:created xsi:type="dcterms:W3CDTF">2023-03-09T07:21:26Z</dcterms:created>
  <dcterms:modified xsi:type="dcterms:W3CDTF">2025-03-11T08:37:41Z</dcterms:modified>
</cp:coreProperties>
</file>