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83" r:id="rId2"/>
    <p:sldId id="285" r:id="rId3"/>
    <p:sldId id="288" r:id="rId4"/>
    <p:sldId id="290" r:id="rId5"/>
    <p:sldId id="291" r:id="rId6"/>
    <p:sldId id="292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271" r:id="rId15"/>
    <p:sldId id="272" r:id="rId16"/>
    <p:sldId id="302" r:id="rId17"/>
    <p:sldId id="310" r:id="rId18"/>
    <p:sldId id="311" r:id="rId19"/>
    <p:sldId id="303" r:id="rId20"/>
    <p:sldId id="306" r:id="rId21"/>
    <p:sldId id="307" r:id="rId22"/>
    <p:sldId id="308" r:id="rId23"/>
    <p:sldId id="312" r:id="rId24"/>
    <p:sldId id="313" r:id="rId25"/>
  </p:sldIdLst>
  <p:sldSz cx="12192000" cy="6858000"/>
  <p:notesSz cx="6858000" cy="9144000"/>
  <p:embeddedFontLst>
    <p:embeddedFont>
      <p:font typeface="Montserrat ExtraBold" panose="020B0604020202020204" charset="-52"/>
      <p:bold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Montserrat SemiBold" panose="020B0604020202020204" charset="-52"/>
      <p:bold r:id="rId33"/>
      <p:boldItalic r:id="rId34"/>
    </p:embeddedFont>
    <p:embeddedFont>
      <p:font typeface="Montserrat Light" panose="020B0604020202020204" charset="-52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ontserrat Medium" panose="020B0604020202020204" charset="-52"/>
      <p:regular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U9hZi0UhS2oqEOv03yCtA//y0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77" autoAdjust="0"/>
  </p:normalViewPr>
  <p:slideViewPr>
    <p:cSldViewPr snapToGrid="0" showGuides="1">
      <p:cViewPr>
        <p:scale>
          <a:sx n="70" d="100"/>
          <a:sy n="70" d="100"/>
        </p:scale>
        <p:origin x="-1138" y="-2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760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u="sng" dirty="0">
                <a:solidFill>
                  <a:srgbClr val="FF0000"/>
                </a:solidFill>
              </a:rPr>
              <a:t>УВАГА! ПЕРЕД РЕДАГУВАННЯМ ПРЕЗЕНТАЦІЇ ОЗНАЙОМТЕСЬ ТА ДОТРИМУЙТЕСЬ ВИМОГ І СТИЛІСТИКИ!</a:t>
            </a:r>
            <a:br>
              <a:rPr lang="uk-UA" b="1" u="sng" dirty="0">
                <a:solidFill>
                  <a:srgbClr val="FF0000"/>
                </a:solidFill>
              </a:rPr>
            </a:br>
            <a:r>
              <a:rPr lang="uk-UA" b="1" u="sng" dirty="0">
                <a:solidFill>
                  <a:srgbClr val="FF0000"/>
                </a:solidFill>
              </a:rPr>
              <a:t/>
            </a:r>
            <a:br>
              <a:rPr lang="uk-UA" b="1" u="sng" dirty="0">
                <a:solidFill>
                  <a:srgbClr val="FF0000"/>
                </a:solidFill>
              </a:rPr>
            </a:br>
            <a:r>
              <a:rPr lang="uk-UA" b="0" u="none" dirty="0">
                <a:solidFill>
                  <a:srgbClr val="FF0000"/>
                </a:solidFill>
              </a:rPr>
              <a:t>1) </a:t>
            </a:r>
            <a:r>
              <a:rPr lang="uk-UA" b="0" u="none" dirty="0" smtClean="0">
                <a:solidFill>
                  <a:srgbClr val="FF0000"/>
                </a:solidFill>
              </a:rPr>
              <a:t>Шрифт</a:t>
            </a:r>
            <a:r>
              <a:rPr lang="uk-UA" b="0" u="none" baseline="0" dirty="0" smtClean="0">
                <a:solidFill>
                  <a:srgbClr val="FF0000"/>
                </a:solidFill>
              </a:rPr>
              <a:t> </a:t>
            </a:r>
            <a:r>
              <a:rPr lang="en-US" b="0" u="none" baseline="0" dirty="0" smtClean="0">
                <a:solidFill>
                  <a:srgbClr val="FF0000"/>
                </a:solidFill>
              </a:rPr>
              <a:t>Monserrat</a:t>
            </a:r>
            <a:r>
              <a:rPr lang="uk-UA" b="0" i="0" u="none" dirty="0" smtClean="0">
                <a:solidFill>
                  <a:srgbClr val="FF0000"/>
                </a:solidFill>
              </a:rPr>
              <a:t>. Протягом презентації використовуйте </a:t>
            </a:r>
            <a:r>
              <a:rPr lang="uk-UA" b="0" i="0" u="none" dirty="0">
                <a:solidFill>
                  <a:srgbClr val="FF0000"/>
                </a:solidFill>
              </a:rPr>
              <a:t>тільки його</a:t>
            </a:r>
            <a:r>
              <a:rPr lang="uk-UA" b="0" i="0" u="none" dirty="0" smtClean="0">
                <a:solidFill>
                  <a:srgbClr val="FF0000"/>
                </a:solidFill>
              </a:rPr>
              <a:t>. Комбінування</a:t>
            </a:r>
            <a:r>
              <a:rPr lang="uk-UA" b="0" i="0" u="none" baseline="0" dirty="0" smtClean="0">
                <a:solidFill>
                  <a:srgbClr val="FF0000"/>
                </a:solidFill>
              </a:rPr>
              <a:t> різних шрифтів в одній презентації ознака несмаку.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0" i="0" u="none" dirty="0">
                <a:solidFill>
                  <a:srgbClr val="FF0000"/>
                </a:solidFill>
              </a:rPr>
              <a:t>2) Кольори не змінюйте. Презентація виконана в єдиному стилі із використанням фірмових кольорів. </a:t>
            </a:r>
            <a:br>
              <a:rPr lang="uk-UA" b="0" i="0" u="none" dirty="0">
                <a:solidFill>
                  <a:srgbClr val="FF0000"/>
                </a:solidFill>
              </a:rPr>
            </a:br>
            <a:r>
              <a:rPr lang="uk-UA" b="0" i="0" u="none" dirty="0">
                <a:solidFill>
                  <a:srgbClr val="FF0000"/>
                </a:solidFill>
              </a:rPr>
              <a:t>3) Умовне число «100», «1000» змінюєте на </a:t>
            </a:r>
            <a:r>
              <a:rPr lang="uk-UA" b="0" i="0" u="none" dirty="0" smtClean="0">
                <a:solidFill>
                  <a:srgbClr val="FF0000"/>
                </a:solidFill>
              </a:rPr>
              <a:t>свої значення. </a:t>
            </a:r>
            <a:r>
              <a:rPr lang="uk-UA" b="0" i="0" u="none" dirty="0">
                <a:solidFill>
                  <a:srgbClr val="FF0000"/>
                </a:solidFill>
              </a:rPr>
              <a:t>Розмір встановлений за умовчуванням – його також не змінюємо. Просто у віконці для редагування вводимо необхідне значення</a:t>
            </a:r>
            <a:r>
              <a:rPr lang="uk-UA" b="0" i="0" u="none" dirty="0" smtClean="0">
                <a:solidFill>
                  <a:srgbClr val="FF0000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0" i="0" u="none" dirty="0" smtClean="0">
                <a:solidFill>
                  <a:srgbClr val="FF0000"/>
                </a:solidFill>
              </a:rPr>
              <a:t>4) Червоним виділено</a:t>
            </a:r>
            <a:r>
              <a:rPr lang="uk-UA" b="0" i="0" u="none" baseline="0" dirty="0" smtClean="0">
                <a:solidFill>
                  <a:srgbClr val="FF0000"/>
                </a:solidFill>
              </a:rPr>
              <a:t> приклади. Коли підставите своє – не </a:t>
            </a:r>
            <a:r>
              <a:rPr lang="uk-UA" b="0" i="0" u="none" baseline="0" dirty="0" err="1" smtClean="0">
                <a:solidFill>
                  <a:srgbClr val="FF0000"/>
                </a:solidFill>
              </a:rPr>
              <a:t>забудьте</a:t>
            </a:r>
            <a:r>
              <a:rPr lang="uk-UA" b="0" i="0" u="none" baseline="0" dirty="0" smtClean="0">
                <a:solidFill>
                  <a:srgbClr val="FF0000"/>
                </a:solidFill>
              </a:rPr>
              <a:t> змінити колір. Ще раз: червоне - це приклад.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0" i="0" u="none" dirty="0">
                <a:solidFill>
                  <a:srgbClr val="FF0000"/>
                </a:solidFill>
              </a:rPr>
              <a:t>5</a:t>
            </a:r>
            <a:r>
              <a:rPr lang="uk-UA" b="0" i="0" u="none" dirty="0" smtClean="0">
                <a:solidFill>
                  <a:srgbClr val="FF0000"/>
                </a:solidFill>
              </a:rPr>
              <a:t>) </a:t>
            </a:r>
            <a:r>
              <a:rPr lang="uk-UA" b="0" i="0" u="none" dirty="0">
                <a:solidFill>
                  <a:srgbClr val="FF0000"/>
                </a:solidFill>
              </a:rPr>
              <a:t>Елементи не переміщуйте. Єдиний випадок коли можна видалити елемент це не відповідність позиції вашій </a:t>
            </a:r>
            <a:r>
              <a:rPr lang="uk-UA" b="0" i="0" u="none" dirty="0" smtClean="0">
                <a:solidFill>
                  <a:srgbClr val="FF0000"/>
                </a:solidFill>
              </a:rPr>
              <a:t>ТГ</a:t>
            </a:r>
            <a:r>
              <a:rPr lang="uk-UA" b="0" i="0" u="none" dirty="0">
                <a:solidFill>
                  <a:srgbClr val="FF0000"/>
                </a:solidFill>
              </a:rPr>
              <a:t>. Наприклад, за </a:t>
            </a:r>
            <a:r>
              <a:rPr lang="uk-UA" b="0" i="0" u="none" dirty="0" smtClean="0">
                <a:solidFill>
                  <a:srgbClr val="FF0000"/>
                </a:solidFill>
              </a:rPr>
              <a:t>2024 </a:t>
            </a:r>
            <a:r>
              <a:rPr lang="uk-UA" b="0" i="0" u="none" dirty="0">
                <a:solidFill>
                  <a:srgbClr val="FF0000"/>
                </a:solidFill>
              </a:rPr>
              <a:t>рік на території </a:t>
            </a:r>
            <a:r>
              <a:rPr lang="uk-UA" b="0" i="0" u="none" dirty="0" smtClean="0">
                <a:solidFill>
                  <a:srgbClr val="FF0000"/>
                </a:solidFill>
              </a:rPr>
              <a:t>ТГ </a:t>
            </a:r>
            <a:r>
              <a:rPr lang="uk-UA" b="0" i="0" u="none" dirty="0">
                <a:solidFill>
                  <a:srgbClr val="FF0000"/>
                </a:solidFill>
              </a:rPr>
              <a:t>не відбулось жодного вбивства, відповідно розкриття немає. </a:t>
            </a:r>
            <a:r>
              <a:rPr lang="uk-UA" b="0" i="0" u="none" dirty="0" smtClean="0">
                <a:solidFill>
                  <a:srgbClr val="FF0000"/>
                </a:solidFill>
              </a:rPr>
              <a:t>Отже</a:t>
            </a:r>
            <a:r>
              <a:rPr lang="uk-UA" b="0" i="0" u="none" dirty="0">
                <a:solidFill>
                  <a:srgbClr val="FF0000"/>
                </a:solidFill>
              </a:rPr>
              <a:t>, видаляєте цю графу. А стовпчик вирівнюєте. Елементи не повинні бути хаотично розкидані по слайду. Нулів «О» чи «-» бути не повинно.</a:t>
            </a:r>
            <a:br>
              <a:rPr lang="uk-UA" b="0" i="0" u="none" dirty="0">
                <a:solidFill>
                  <a:srgbClr val="FF0000"/>
                </a:solidFill>
              </a:rPr>
            </a:br>
            <a:r>
              <a:rPr lang="uk-UA" b="0" i="0" u="none" dirty="0" smtClean="0">
                <a:solidFill>
                  <a:srgbClr val="FF0000"/>
                </a:solidFill>
              </a:rPr>
              <a:t>6) </a:t>
            </a:r>
            <a:r>
              <a:rPr lang="uk-UA" b="0" i="0" u="none" dirty="0">
                <a:solidFill>
                  <a:srgbClr val="FF0000"/>
                </a:solidFill>
              </a:rPr>
              <a:t>Ваша презентація – це лише опорний конспект, це підказка для вас і зручний </a:t>
            </a:r>
            <a:r>
              <a:rPr lang="uk-UA" b="0" i="0" u="none" dirty="0" err="1">
                <a:solidFill>
                  <a:srgbClr val="FF0000"/>
                </a:solidFill>
              </a:rPr>
              <a:t>візуал</a:t>
            </a:r>
            <a:r>
              <a:rPr lang="uk-UA" b="0" i="0" u="none" dirty="0">
                <a:solidFill>
                  <a:srgbClr val="FF0000"/>
                </a:solidFill>
              </a:rPr>
              <a:t> для слухачів. Просто брати і просто називати цифри з презентації – це не звітування. Основні поняття повинні проговорюватись усно у промові.</a:t>
            </a:r>
            <a:br>
              <a:rPr lang="uk-UA" b="0" i="0" u="none" dirty="0">
                <a:solidFill>
                  <a:srgbClr val="FF0000"/>
                </a:solidFill>
              </a:rPr>
            </a:br>
            <a:r>
              <a:rPr lang="uk-UA" b="0" i="0" u="none" dirty="0">
                <a:solidFill>
                  <a:srgbClr val="FF0000"/>
                </a:solidFill>
              </a:rPr>
              <a:t/>
            </a:r>
            <a:br>
              <a:rPr lang="uk-UA" b="0" i="0" u="none" dirty="0">
                <a:solidFill>
                  <a:srgbClr val="FF0000"/>
                </a:solidFill>
              </a:rPr>
            </a:br>
            <a:r>
              <a:rPr lang="uk-UA" b="0" i="0" u="none" dirty="0">
                <a:solidFill>
                  <a:srgbClr val="FF0000"/>
                </a:solidFill>
              </a:rPr>
              <a:t>За додатковою інформацією чи питаннями щодо оформлення презентації не соромтесь телефонуйте: 067 284 72 00 Ярослава Крамаренко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35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50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02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844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174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42" name="Google Shape;34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FF0000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 цьому слайді ви зазначаєте ті види КП, які</a:t>
            </a:r>
            <a:endParaRPr lang="uk-UA" sz="1050" dirty="0" smtClean="0">
              <a:latin typeface="Montserrat Light" panose="00000400000000000000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FF0000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стосуються вашої ТГ. Зайві позиції – прибрати,</a:t>
            </a:r>
            <a:endParaRPr lang="uk-UA" sz="1050" dirty="0" smtClean="0">
              <a:latin typeface="Montserrat Light" panose="00000400000000000000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FF0000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необхідні – додати.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535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sng" dirty="0" smtClean="0">
                <a:solidFill>
                  <a:srgbClr val="FF0000"/>
                </a:solidFill>
              </a:rPr>
              <a:t>Вам </a:t>
            </a:r>
            <a:r>
              <a:rPr lang="ru-RU" b="1" i="0" u="sng" dirty="0" err="1" smtClean="0">
                <a:solidFill>
                  <a:srgbClr val="FF0000"/>
                </a:solidFill>
              </a:rPr>
              <a:t>запропоновано</a:t>
            </a:r>
            <a:r>
              <a:rPr lang="ru-RU" b="1" i="0" u="sng" dirty="0" smtClean="0">
                <a:solidFill>
                  <a:srgbClr val="FF0000"/>
                </a:solidFill>
              </a:rPr>
              <a:t> </a:t>
            </a:r>
            <a:r>
              <a:rPr lang="ru-RU" b="1" i="0" u="sng" dirty="0" err="1" smtClean="0">
                <a:solidFill>
                  <a:srgbClr val="FF0000"/>
                </a:solidFill>
              </a:rPr>
              <a:t>варіанти</a:t>
            </a:r>
            <a:r>
              <a:rPr lang="ru-RU" b="1" i="0" u="sng" baseline="0" dirty="0" smtClean="0">
                <a:solidFill>
                  <a:srgbClr val="FF0000"/>
                </a:solidFill>
              </a:rPr>
              <a:t> до прикладу.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dirty="0" err="1" smtClean="0">
                <a:solidFill>
                  <a:srgbClr val="FF0000"/>
                </a:solidFill>
              </a:rPr>
              <a:t>Підставьте</a:t>
            </a:r>
            <a:r>
              <a:rPr lang="ru-RU" b="0" i="0" u="none" dirty="0" smtClean="0">
                <a:solidFill>
                  <a:srgbClr val="FF0000"/>
                </a:solidFill>
              </a:rPr>
              <a:t> те, </a:t>
            </a:r>
            <a:r>
              <a:rPr lang="ru-RU" b="0" i="0" u="none" dirty="0" err="1" smtClean="0">
                <a:solidFill>
                  <a:srgbClr val="FF0000"/>
                </a:solidFill>
              </a:rPr>
              <a:t>що</a:t>
            </a:r>
            <a:r>
              <a:rPr lang="ru-RU" b="0" i="0" u="none" dirty="0" smtClean="0">
                <a:solidFill>
                  <a:srgbClr val="FF0000"/>
                </a:solidFill>
              </a:rPr>
              <a:t> </a:t>
            </a:r>
            <a:r>
              <a:rPr lang="ru-RU" b="0" i="0" u="none" dirty="0" err="1" smtClean="0">
                <a:solidFill>
                  <a:srgbClr val="FF0000"/>
                </a:solidFill>
              </a:rPr>
              <a:t>підходить</a:t>
            </a:r>
            <a:r>
              <a:rPr lang="ru-RU" b="0" i="0" u="none" dirty="0" smtClean="0">
                <a:solidFill>
                  <a:srgbClr val="FF0000"/>
                </a:solidFill>
              </a:rPr>
              <a:t> </a:t>
            </a:r>
            <a:r>
              <a:rPr lang="ru-RU" b="0" i="0" u="none" dirty="0" err="1" smtClean="0">
                <a:solidFill>
                  <a:srgbClr val="FF0000"/>
                </a:solidFill>
              </a:rPr>
              <a:t>саме</a:t>
            </a:r>
            <a:r>
              <a:rPr lang="ru-RU" b="0" i="0" u="none" dirty="0" smtClean="0">
                <a:solidFill>
                  <a:srgbClr val="FF0000"/>
                </a:solidFill>
              </a:rPr>
              <a:t> вам.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Вкажіть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ті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організації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(теми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зустрічей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) з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якими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співпрацювали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протягом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року.</a:t>
            </a:r>
            <a:endParaRPr lang="ru-RU" b="0" i="0" u="none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57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sng" dirty="0" smtClean="0">
                <a:solidFill>
                  <a:srgbClr val="FF0000"/>
                </a:solidFill>
              </a:rPr>
              <a:t>Вам </a:t>
            </a:r>
            <a:r>
              <a:rPr lang="ru-RU" b="1" i="0" u="sng" dirty="0" err="1" smtClean="0">
                <a:solidFill>
                  <a:srgbClr val="FF0000"/>
                </a:solidFill>
              </a:rPr>
              <a:t>запропоновано</a:t>
            </a:r>
            <a:r>
              <a:rPr lang="ru-RU" b="1" i="0" u="sng" dirty="0" smtClean="0">
                <a:solidFill>
                  <a:srgbClr val="FF0000"/>
                </a:solidFill>
              </a:rPr>
              <a:t> </a:t>
            </a:r>
            <a:r>
              <a:rPr lang="ru-RU" b="1" i="0" u="sng" dirty="0" err="1" smtClean="0">
                <a:solidFill>
                  <a:srgbClr val="FF0000"/>
                </a:solidFill>
              </a:rPr>
              <a:t>варіанти</a:t>
            </a:r>
            <a:r>
              <a:rPr lang="ru-RU" b="1" i="0" u="sng" baseline="0" dirty="0" smtClean="0">
                <a:solidFill>
                  <a:srgbClr val="FF0000"/>
                </a:solidFill>
              </a:rPr>
              <a:t> до прикладу.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dirty="0" err="1" smtClean="0">
                <a:solidFill>
                  <a:srgbClr val="FF0000"/>
                </a:solidFill>
              </a:rPr>
              <a:t>Підставьте</a:t>
            </a:r>
            <a:r>
              <a:rPr lang="ru-RU" b="0" i="0" u="none" dirty="0" smtClean="0">
                <a:solidFill>
                  <a:srgbClr val="FF0000"/>
                </a:solidFill>
              </a:rPr>
              <a:t> те, </a:t>
            </a:r>
            <a:r>
              <a:rPr lang="ru-RU" b="0" i="0" u="none" dirty="0" err="1" smtClean="0">
                <a:solidFill>
                  <a:srgbClr val="FF0000"/>
                </a:solidFill>
              </a:rPr>
              <a:t>що</a:t>
            </a:r>
            <a:r>
              <a:rPr lang="ru-RU" b="0" i="0" u="none" dirty="0" smtClean="0">
                <a:solidFill>
                  <a:srgbClr val="FF0000"/>
                </a:solidFill>
              </a:rPr>
              <a:t> </a:t>
            </a:r>
            <a:r>
              <a:rPr lang="ru-RU" b="0" i="0" u="none" dirty="0" err="1" smtClean="0">
                <a:solidFill>
                  <a:srgbClr val="FF0000"/>
                </a:solidFill>
              </a:rPr>
              <a:t>підходить</a:t>
            </a:r>
            <a:r>
              <a:rPr lang="ru-RU" b="0" i="0" u="none" dirty="0" smtClean="0">
                <a:solidFill>
                  <a:srgbClr val="FF0000"/>
                </a:solidFill>
              </a:rPr>
              <a:t> </a:t>
            </a:r>
            <a:r>
              <a:rPr lang="ru-RU" b="0" i="0" u="none" dirty="0" err="1" smtClean="0">
                <a:solidFill>
                  <a:srgbClr val="FF0000"/>
                </a:solidFill>
              </a:rPr>
              <a:t>саме</a:t>
            </a:r>
            <a:r>
              <a:rPr lang="ru-RU" b="0" i="0" u="none" dirty="0" smtClean="0">
                <a:solidFill>
                  <a:srgbClr val="FF0000"/>
                </a:solidFill>
              </a:rPr>
              <a:t> вам.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Вкажіть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ті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організації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(теми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зустрічей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) з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якими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співпрацювали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</a:t>
            </a:r>
            <a:r>
              <a:rPr lang="ru-RU" b="0" i="0" u="none" baseline="0" dirty="0" err="1" smtClean="0">
                <a:solidFill>
                  <a:srgbClr val="FF0000"/>
                </a:solidFill>
              </a:rPr>
              <a:t>протягом</a:t>
            </a:r>
            <a:r>
              <a:rPr lang="ru-RU" b="0" i="0" u="none" baseline="0" dirty="0" smtClean="0">
                <a:solidFill>
                  <a:srgbClr val="FF0000"/>
                </a:solidFill>
              </a:rPr>
              <a:t> року.</a:t>
            </a:r>
            <a:endParaRPr lang="ru-RU" b="0" i="0" u="none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57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b="0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83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65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b="0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857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b="0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808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b="0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437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b="0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437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b="0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437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 err="1" smtClean="0"/>
              <a:t>Розглянути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baseline="0" dirty="0" smtClean="0"/>
              <a:t> - </a:t>
            </a:r>
            <a:r>
              <a:rPr lang="ru-RU" baseline="0" dirty="0" err="1" smtClean="0"/>
              <a:t>ц</a:t>
            </a:r>
            <a:r>
              <a:rPr lang="ru-RU" dirty="0" err="1" smtClean="0"/>
              <a:t>е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прийнятті</a:t>
            </a:r>
            <a:r>
              <a:rPr lang="ru-RU" dirty="0" smtClean="0"/>
              <a:t> з ВП + </a:t>
            </a:r>
            <a:r>
              <a:rPr lang="ru-RU" dirty="0" err="1" smtClean="0"/>
              <a:t>розглянуті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53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29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uk-UA" sz="12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Додайте</a:t>
            </a:r>
            <a:r>
              <a:rPr lang="uk-UA" sz="1200" b="1" baseline="0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 фото із заходів та покажіть співпрацю у напрямку протидії домашньому насильству, наприклад:</a:t>
            </a:r>
            <a:endParaRPr lang="uk-UA" sz="1200" b="1" dirty="0" smtClean="0">
              <a:solidFill>
                <a:srgbClr val="FF0000"/>
              </a:solidFill>
              <a:latin typeface="Montserrat Light" panose="000004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0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Службою у справах дітей та сім’ї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0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Центри соціально-психологічної допомоги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0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Із спеціалістами з Безоплатної вторинної правничої допомоги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0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Громадською організацією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200" b="0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Благодійним фондом</a:t>
            </a:r>
            <a:endParaRPr b="0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96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21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Цифра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означає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кількість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відвідувань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. Ви можете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вставити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, той дитячий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нз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який</a:t>
            </a:r>
            <a:r>
              <a:rPr lang="ru-RU" dirty="0" smtClean="0">
                <a:ea typeface="Proxima Nova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притаманний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вашому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тг</a:t>
            </a:r>
            <a:endParaRPr lang="ru-RU" sz="1200" dirty="0" smtClean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(ПТУ,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інтернат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коледж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будинок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сім.типу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тощо</a:t>
            </a:r>
            <a:r>
              <a:rPr lang="ru-RU" sz="1200" dirty="0" smtClean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85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988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sng" dirty="0">
              <a:solidFill>
                <a:srgbClr val="FF0000"/>
              </a:solidFill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45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0" name="Google Shape;90;p1"/>
          <p:cNvSpPr txBox="1"/>
          <p:nvPr/>
        </p:nvSpPr>
        <p:spPr>
          <a:xfrm>
            <a:off x="3687724" y="4498867"/>
            <a:ext cx="481654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перше півріччя 2025 року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3"/>
          <a:stretch/>
        </p:blipFill>
        <p:spPr>
          <a:xfrm>
            <a:off x="0" y="0"/>
            <a:ext cx="12192000" cy="1807535"/>
          </a:xfrm>
          <a:prstGeom prst="rect">
            <a:avLst/>
          </a:prstGeom>
        </p:spPr>
      </p:pic>
      <p:pic>
        <p:nvPicPr>
          <p:cNvPr id="9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059" y="642157"/>
            <a:ext cx="1054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ПОЛІЦЕЙСЬКІ ОФІЦЕРИ </a:t>
            </a:r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ЗДОЛБУНІВСЬКОЇ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089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6000" y="526651"/>
            <a:ext cx="4452257" cy="72584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234909" y="658759"/>
            <a:ext cx="43133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ГРОМАДСЬКА БЕЗПЕКА</a:t>
            </a:r>
            <a:endParaRPr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60432" y="2011322"/>
            <a:ext cx="1834136" cy="5000883"/>
            <a:chOff x="248804" y="2113135"/>
            <a:chExt cx="1916227" cy="426558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48807" y="2113135"/>
              <a:ext cx="1916224" cy="606683"/>
              <a:chOff x="248807" y="2113135"/>
              <a:chExt cx="1916224" cy="606683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62912" y="2139551"/>
                <a:ext cx="681958" cy="551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15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248805" y="3024375"/>
              <a:ext cx="1916224" cy="606683"/>
              <a:chOff x="248807" y="2113135"/>
              <a:chExt cx="1916224" cy="606683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12319" y="2150672"/>
                <a:ext cx="486013" cy="551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>
                    <a:solidFill>
                      <a:schemeClr val="bg1"/>
                    </a:solidFill>
                    <a:latin typeface="Montserrat ExtraBold" pitchFamily="2" charset="-52"/>
                  </a:rPr>
                  <a:t>5</a:t>
                </a: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248805" y="3953700"/>
              <a:ext cx="1916224" cy="606683"/>
              <a:chOff x="248807" y="2113135"/>
              <a:chExt cx="1916224" cy="606683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16506" y="2142322"/>
                <a:ext cx="531231" cy="551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>
                    <a:solidFill>
                      <a:schemeClr val="bg1"/>
                    </a:solidFill>
                    <a:latin typeface="Montserrat ExtraBold" pitchFamily="2" charset="-52"/>
                  </a:rPr>
                  <a:t>4</a:t>
                </a: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248804" y="4890295"/>
              <a:ext cx="1916224" cy="606683"/>
              <a:chOff x="248807" y="2113135"/>
              <a:chExt cx="1916224" cy="606683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862915" y="2152783"/>
                <a:ext cx="702055" cy="551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16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62912" y="5732389"/>
              <a:ext cx="68800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Montserrat ExtraBold" pitchFamily="2" charset="-52"/>
                </a:rPr>
                <a:t>10</a:t>
              </a:r>
              <a:endParaRPr lang="uk-UA" sz="3600" dirty="0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949080" y="2067736"/>
            <a:ext cx="8921520" cy="3616637"/>
            <a:chOff x="324802" y="2571472"/>
            <a:chExt cx="8921520" cy="3616637"/>
          </a:xfrm>
        </p:grpSpPr>
        <p:sp>
          <p:nvSpPr>
            <p:cNvPr id="36" name="Google Shape;223;p9"/>
            <p:cNvSpPr txBox="1"/>
            <p:nvPr/>
          </p:nvSpPr>
          <p:spPr>
            <a:xfrm>
              <a:off x="324802" y="2571472"/>
              <a:ext cx="3205381" cy="6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173 КУпАП</a:t>
              </a:r>
              <a:endParaRPr dirty="0">
                <a:latin typeface="Montserrat SemiBold" panose="00000700000000000000" pitchFamily="2" charset="-52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Дрібне хуліганство</a:t>
              </a:r>
              <a:endParaRPr sz="1600" dirty="0">
                <a:latin typeface="Montserrat Light" panose="00000400000000000000" pitchFamily="2" charset="-52"/>
              </a:endParaRPr>
            </a:p>
          </p:txBody>
        </p:sp>
        <p:sp>
          <p:nvSpPr>
            <p:cNvPr id="40" name="Google Shape;225;p9"/>
            <p:cNvSpPr txBox="1"/>
            <p:nvPr/>
          </p:nvSpPr>
          <p:spPr>
            <a:xfrm>
              <a:off x="324802" y="3635712"/>
              <a:ext cx="6662015" cy="6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b="1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175-1 КУпАП</a:t>
              </a:r>
              <a:endParaRPr dirty="0">
                <a:latin typeface="Montserrat SemiBold" panose="00000700000000000000" pitchFamily="2" charset="-52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Куріння тютюнових виробів у заборонених місцях</a:t>
              </a:r>
              <a:endParaRPr sz="16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2" name="Google Shape;227;p9"/>
            <p:cNvSpPr txBox="1"/>
            <p:nvPr/>
          </p:nvSpPr>
          <p:spPr>
            <a:xfrm>
              <a:off x="343523" y="4617744"/>
              <a:ext cx="8902799" cy="6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176 КУпАП</a:t>
              </a:r>
              <a:endParaRPr dirty="0">
                <a:latin typeface="Montserrat SemiBold" panose="00000700000000000000" pitchFamily="2" charset="-52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Виготовлення, зберігання самогону та апаратів для його вироблення</a:t>
              </a:r>
              <a:endParaRPr sz="16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1" name="Google Shape;239;p10"/>
            <p:cNvSpPr txBox="1"/>
            <p:nvPr/>
          </p:nvSpPr>
          <p:spPr>
            <a:xfrm>
              <a:off x="383037" y="5572596"/>
              <a:ext cx="8551107" cy="6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</a:t>
              </a:r>
              <a:r>
                <a:rPr lang="uk-UA" sz="1800" dirty="0" smtClean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187 </a:t>
              </a:r>
              <a:r>
                <a:rPr lang="uk-UA" sz="1800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КУпАП</a:t>
              </a:r>
              <a:endParaRPr dirty="0">
                <a:latin typeface="Montserrat SemiBold" panose="00000700000000000000" pitchFamily="2" charset="-52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dirty="0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Порушення правил адміністративного нагляду</a:t>
              </a:r>
              <a:endParaRPr sz="16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9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6000" y="526651"/>
            <a:ext cx="5462422" cy="72584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234909" y="658759"/>
            <a:ext cx="54454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БЕЗПЕКА ДОРОЖНЬОГО РУХУ</a:t>
            </a:r>
            <a:endParaRPr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35929" y="2587114"/>
            <a:ext cx="1834136" cy="3013303"/>
            <a:chOff x="248804" y="2113135"/>
            <a:chExt cx="1916227" cy="250039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48807" y="2113135"/>
              <a:ext cx="1916224" cy="606683"/>
              <a:chOff x="248807" y="2113135"/>
              <a:chExt cx="1916224" cy="606683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58048" y="2165388"/>
                <a:ext cx="497735" cy="536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5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248804" y="3048282"/>
              <a:ext cx="1916224" cy="615300"/>
              <a:chOff x="248806" y="2137042"/>
              <a:chExt cx="1916224" cy="615300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248806" y="2137042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62914" y="2216027"/>
                <a:ext cx="693681" cy="5363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1</a:t>
                </a:r>
                <a:r>
                  <a:rPr lang="uk-UA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7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248804" y="4006844"/>
              <a:ext cx="1916224" cy="606683"/>
              <a:chOff x="248806" y="2166279"/>
              <a:chExt cx="1916224" cy="606683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248806" y="2166279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04297" y="2201462"/>
                <a:ext cx="810915" cy="536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97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</p:grpSp>
      <p:sp>
        <p:nvSpPr>
          <p:cNvPr id="32" name="Google Shape;251;p11"/>
          <p:cNvSpPr txBox="1"/>
          <p:nvPr/>
        </p:nvSpPr>
        <p:spPr>
          <a:xfrm>
            <a:off x="2996769" y="2262858"/>
            <a:ext cx="787594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СТ. 124 КУпАП </a:t>
            </a:r>
            <a:endParaRPr dirty="0">
              <a:latin typeface="Montserrat SemiBold" panose="00000700000000000000" pitchFamily="2" charset="-52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правил дорожнього </a:t>
            </a:r>
            <a:r>
              <a:rPr lang="uk-UA" sz="1800" dirty="0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руху,</a:t>
            </a:r>
            <a:r>
              <a:rPr lang="uk-UA" sz="1800" dirty="0">
                <a:latin typeface="Montserrat Light" panose="00000400000000000000" pitchFamily="2" charset="-52"/>
                <a:ea typeface="Proxima Nova"/>
              </a:rPr>
              <a:t> </a:t>
            </a:r>
            <a:r>
              <a:rPr lang="uk-UA" sz="1800" dirty="0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що </a:t>
            </a:r>
            <a:r>
              <a:rPr lang="uk-UA" sz="18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спричинило пошкодження ТЗ, </a:t>
            </a:r>
            <a:r>
              <a:rPr lang="uk-UA" sz="1800" dirty="0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вантажу,</a:t>
            </a:r>
            <a:r>
              <a:rPr lang="uk-UA" sz="1800" dirty="0">
                <a:latin typeface="Montserrat Light" panose="00000400000000000000" pitchFamily="2" charset="-52"/>
                <a:ea typeface="Proxima Nova"/>
              </a:rPr>
              <a:t> </a:t>
            </a:r>
            <a:r>
              <a:rPr lang="uk-UA" sz="1800" dirty="0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автомобільних </a:t>
            </a:r>
            <a:r>
              <a:rPr lang="uk-UA" sz="18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доріг, вулиць, залізничних </a:t>
            </a:r>
            <a:r>
              <a:rPr lang="uk-UA" sz="1800" dirty="0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переїздів,</a:t>
            </a:r>
            <a:r>
              <a:rPr lang="uk-UA" sz="1800" dirty="0">
                <a:latin typeface="Montserrat Light" panose="00000400000000000000" pitchFamily="2" charset="-52"/>
                <a:ea typeface="Proxima Nova"/>
              </a:rPr>
              <a:t> </a:t>
            </a:r>
            <a:r>
              <a:rPr lang="uk-UA" sz="1800" dirty="0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дорожніх </a:t>
            </a:r>
            <a:r>
              <a:rPr lang="uk-UA" sz="18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споруд чи іншого </a:t>
            </a:r>
            <a:r>
              <a:rPr lang="uk-UA" sz="1800" dirty="0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майна</a:t>
            </a:r>
            <a:endParaRPr sz="1800" dirty="0">
              <a:latin typeface="Montserrat Light" panose="00000400000000000000" pitchFamily="2" charset="-52"/>
            </a:endParaRPr>
          </a:p>
        </p:txBody>
      </p:sp>
      <p:sp>
        <p:nvSpPr>
          <p:cNvPr id="48" name="Google Shape;253;p11"/>
          <p:cNvSpPr txBox="1"/>
          <p:nvPr/>
        </p:nvSpPr>
        <p:spPr>
          <a:xfrm>
            <a:off x="2996769" y="3613579"/>
            <a:ext cx="81105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СТ. 130 КУпАП</a:t>
            </a:r>
            <a:endParaRPr sz="1800" dirty="0">
              <a:latin typeface="Montserrat SemiBold" panose="00000700000000000000" pitchFamily="2" charset="-52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Керування транспортним </a:t>
            </a:r>
            <a:r>
              <a:rPr lang="uk-UA" sz="1800" dirty="0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засобом</a:t>
            </a:r>
            <a:r>
              <a:rPr lang="uk-UA" sz="1800" dirty="0">
                <a:latin typeface="Montserrat Light" panose="00000400000000000000" pitchFamily="2" charset="-52"/>
                <a:ea typeface="Proxima Nova"/>
              </a:rPr>
              <a:t> </a:t>
            </a:r>
            <a:r>
              <a:rPr lang="uk-UA" sz="1800" dirty="0" smtClean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у </a:t>
            </a:r>
            <a:r>
              <a:rPr lang="uk-UA" sz="18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стані алкогольного чи наркотичного сп’яніння</a:t>
            </a:r>
            <a:endParaRPr sz="1800" dirty="0">
              <a:latin typeface="Montserrat Light" panose="00000400000000000000" pitchFamily="2" charset="-52"/>
            </a:endParaRPr>
          </a:p>
        </p:txBody>
      </p:sp>
      <p:sp>
        <p:nvSpPr>
          <p:cNvPr id="49" name="Google Shape;255;p11"/>
          <p:cNvSpPr txBox="1"/>
          <p:nvPr/>
        </p:nvSpPr>
        <p:spPr>
          <a:xfrm>
            <a:off x="2999833" y="4928322"/>
            <a:ext cx="69724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ІНШІ ПОРУШЕННЯ ПРАВИЛ ДОРОЖНЬОГО </a:t>
            </a:r>
            <a:r>
              <a:rPr lang="uk-UA" sz="1800" dirty="0" smtClean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РУХУ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  <a:latin typeface="Montserrat Light" panose="000004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483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6000" y="526651"/>
            <a:ext cx="4267200" cy="72584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269805" y="645630"/>
            <a:ext cx="41282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ДОЗВІЛЬНА СИСТЕМА</a:t>
            </a:r>
            <a:endParaRPr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273;p12"/>
          <p:cNvSpPr txBox="1"/>
          <p:nvPr/>
        </p:nvSpPr>
        <p:spPr>
          <a:xfrm>
            <a:off x="6971753" y="5058579"/>
            <a:ext cx="473708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СТ. 192 КУпАП</a:t>
            </a:r>
            <a:endParaRPr dirty="0">
              <a:latin typeface="Montserrat Medium" panose="00000600000000000000" pitchFamily="2" charset="-52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громадянами</a:t>
            </a:r>
            <a:endParaRPr dirty="0">
              <a:latin typeface="Montserrat Light" panose="00000400000000000000" pitchFamily="2" charset="-52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строків реєстрації (перереєстрації) </a:t>
            </a:r>
            <a:endParaRPr sz="18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зброї і правил взяття її на облік</a:t>
            </a:r>
            <a:endParaRPr sz="18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9765358" y="3993537"/>
            <a:ext cx="1916224" cy="868135"/>
            <a:chOff x="1642349" y="1880882"/>
            <a:chExt cx="2346721" cy="86813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84427" y="1968998"/>
              <a:ext cx="7365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1</a:t>
              </a:r>
              <a:r>
                <a:rPr lang="uk-UA" sz="4000" dirty="0">
                  <a:solidFill>
                    <a:srgbClr val="FFC000"/>
                  </a:solidFill>
                  <a:latin typeface="Montserrat ExtraBold" pitchFamily="2" charset="-52"/>
                </a:rPr>
                <a:t>1</a:t>
              </a:r>
            </a:p>
          </p:txBody>
        </p:sp>
      </p:grpSp>
      <p:sp>
        <p:nvSpPr>
          <p:cNvPr id="45" name="Google Shape;268;p12"/>
          <p:cNvSpPr txBox="1"/>
          <p:nvPr/>
        </p:nvSpPr>
        <p:spPr>
          <a:xfrm>
            <a:off x="2475077" y="1804324"/>
            <a:ext cx="69857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Перевірено власників зброї</a:t>
            </a:r>
            <a:endParaRPr dirty="0">
              <a:latin typeface="Montserrat Medium" panose="00000600000000000000" pitchFamily="2" charset="-52"/>
            </a:endParaRPr>
          </a:p>
        </p:txBody>
      </p:sp>
      <p:pic>
        <p:nvPicPr>
          <p:cNvPr id="46" name="Google Shape;26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7457" y="2458461"/>
            <a:ext cx="831805" cy="85751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5552785" y="2429605"/>
            <a:ext cx="1834133" cy="865446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67950" y="2516719"/>
            <a:ext cx="94448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Montserrat ExtraBold" pitchFamily="2" charset="-52"/>
              </a:rPr>
              <a:t>175</a:t>
            </a:r>
            <a:endParaRPr lang="uk-UA" sz="36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18" y="2413520"/>
            <a:ext cx="3437517" cy="4191996"/>
          </a:xfrm>
          <a:prstGeom prst="rect">
            <a:avLst/>
          </a:prstGeom>
        </p:spPr>
      </p:pic>
      <p:pic>
        <p:nvPicPr>
          <p:cNvPr id="2050" name="Picture 2" descr="F:\Новая папка\dfc3bcb7-4e28-4ef1-88c4-4fa4165d5f9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57" y="3525957"/>
            <a:ext cx="2298932" cy="306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-984617" y="-132362"/>
            <a:ext cx="12693452" cy="3195118"/>
            <a:chOff x="-984617" y="-132362"/>
            <a:chExt cx="12693452" cy="3195118"/>
          </a:xfrm>
        </p:grpSpPr>
        <p:pic>
          <p:nvPicPr>
            <p:cNvPr id="10" name="Google Shape;9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984617" y="-132362"/>
              <a:ext cx="3807516" cy="3195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1602680" y="526652"/>
              <a:ext cx="4221177" cy="725839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9406" y="614506"/>
              <a:ext cx="3373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 smtClean="0">
                  <a:solidFill>
                    <a:schemeClr val="bg1"/>
                  </a:solidFill>
                  <a:latin typeface="Montserrat SemiBold" pitchFamily="2" charset="-52"/>
                </a:rPr>
                <a:t>ПРОФІЛАКТИКА</a:t>
              </a:r>
              <a:endParaRPr lang="uk-UA" sz="2800" dirty="0">
                <a:solidFill>
                  <a:schemeClr val="bg1"/>
                </a:solidFill>
                <a:latin typeface="Montserrat SemiBold" pitchFamily="2" charset="-52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095999" y="526651"/>
              <a:ext cx="5431971" cy="72584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44" name="Google Shape;100;p2"/>
            <p:cNvSpPr txBox="1"/>
            <p:nvPr/>
          </p:nvSpPr>
          <p:spPr>
            <a:xfrm>
              <a:off x="6269805" y="645630"/>
              <a:ext cx="543903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dirty="0" smtClean="0">
                  <a:solidFill>
                    <a:srgbClr val="FFC000"/>
                  </a:solidFill>
                  <a:latin typeface="Montserrat Medium" panose="00000600000000000000" pitchFamily="2" charset="-52"/>
                  <a:ea typeface="Proxima Nova"/>
                  <a:cs typeface="Proxima Nova"/>
                  <a:sym typeface="Proxima Nova"/>
                </a:rPr>
                <a:t>ВИСТУПИ ПЕРЕД ГРОМАДОЮ</a:t>
              </a:r>
              <a:endParaRPr sz="2400" b="1" dirty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93721" y="1761602"/>
            <a:ext cx="4430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В органах </a:t>
            </a:r>
            <a:r>
              <a:rPr lang="ru-RU" sz="1800" dirty="0" err="1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державної</a:t>
            </a:r>
            <a:r>
              <a:rPr lang="ru-RU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800" dirty="0" err="1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влади</a:t>
            </a:r>
            <a:endParaRPr lang="ru-RU" sz="1800" dirty="0">
              <a:latin typeface="Montserrat Medium" pitchFamily="2" charset="-52"/>
            </a:endParaRPr>
          </a:p>
          <a:p>
            <a:pPr lvl="0"/>
            <a:r>
              <a:rPr lang="ru-RU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та </a:t>
            </a:r>
            <a:r>
              <a:rPr lang="ru-RU" sz="1800" dirty="0" err="1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місцевого</a:t>
            </a:r>
            <a:r>
              <a:rPr lang="ru-RU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800" dirty="0" err="1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самоврядування</a:t>
            </a:r>
            <a:endParaRPr lang="ru-RU" sz="1800" dirty="0">
              <a:solidFill>
                <a:srgbClr val="182947"/>
              </a:solidFill>
              <a:latin typeface="Montserrat Medium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54703" y="1767082"/>
            <a:ext cx="412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У </a:t>
            </a:r>
            <a:r>
              <a:rPr lang="ru-RU" sz="1800" dirty="0" err="1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приватних</a:t>
            </a:r>
            <a:r>
              <a:rPr lang="ru-RU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800" dirty="0" err="1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підприємствах</a:t>
            </a:r>
            <a:r>
              <a:rPr lang="ru-RU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,</a:t>
            </a:r>
            <a:endParaRPr lang="ru-RU" sz="1800" dirty="0">
              <a:latin typeface="Montserrat Medium" pitchFamily="2" charset="-52"/>
            </a:endParaRPr>
          </a:p>
          <a:p>
            <a:pPr lvl="0"/>
            <a:r>
              <a:rPr lang="ru-RU" sz="1800" dirty="0" err="1" smtClean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установах</a:t>
            </a:r>
            <a:r>
              <a:rPr lang="ru-RU" sz="1800" dirty="0" smtClean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 та </a:t>
            </a:r>
            <a:r>
              <a:rPr lang="ru-RU" sz="1800" dirty="0" err="1" smtClean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організаціях</a:t>
            </a:r>
            <a:endParaRPr lang="ru-RU" sz="1800" dirty="0">
              <a:solidFill>
                <a:srgbClr val="182947"/>
              </a:solidFill>
              <a:latin typeface="Montserrat Medium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315366" y="1678582"/>
            <a:ext cx="1496977" cy="731133"/>
            <a:chOff x="4286908" y="1763820"/>
            <a:chExt cx="1496977" cy="73113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286908" y="1763820"/>
              <a:ext cx="1496977" cy="73113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64596" y="1817886"/>
              <a:ext cx="55976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uk-UA" sz="3600" dirty="0" smtClean="0">
                  <a:solidFill>
                    <a:schemeClr val="bg1"/>
                  </a:solidFill>
                  <a:latin typeface="Montserrat ExtraBold" pitchFamily="2" charset="-52"/>
                </a:rPr>
                <a:t>11</a:t>
              </a:r>
              <a:endParaRPr lang="uk-UA" sz="3600" dirty="0">
                <a:solidFill>
                  <a:schemeClr val="bg1"/>
                </a:solidFill>
                <a:latin typeface="Montserrat ExtraBold" pitchFamily="2" charset="-52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907006" y="2919466"/>
            <a:ext cx="10025743" cy="4536053"/>
            <a:chOff x="35066" y="2058629"/>
            <a:chExt cx="12145814" cy="5644343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729702" y="2065659"/>
              <a:ext cx="10665953" cy="1185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729702" y="2062716"/>
              <a:ext cx="588" cy="94406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2060196" y="2062716"/>
              <a:ext cx="588" cy="94406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3316701" y="2058631"/>
              <a:ext cx="588" cy="94406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4641419" y="2081289"/>
              <a:ext cx="588" cy="94406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6007786" y="2058631"/>
              <a:ext cx="588" cy="94406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7358872" y="2066802"/>
              <a:ext cx="588" cy="94406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8689366" y="2066801"/>
              <a:ext cx="588" cy="94406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10027711" y="2058630"/>
              <a:ext cx="588" cy="94406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11395655" y="2058629"/>
              <a:ext cx="588" cy="94406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6200000">
              <a:off x="-237616" y="4491473"/>
              <a:ext cx="1947062" cy="684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Громадські</a:t>
              </a:r>
            </a:p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 формування</a:t>
              </a:r>
              <a:endParaRPr lang="uk-UA" dirty="0">
                <a:solidFill>
                  <a:srgbClr val="182947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1571218" y="4200369"/>
              <a:ext cx="896399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uk-UA" sz="1800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ДСНС</a:t>
              </a:r>
              <a:endParaRPr lang="uk-UA" sz="1800" dirty="0">
                <a:solidFill>
                  <a:srgbClr val="182947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2042252" y="4819940"/>
              <a:ext cx="2419925" cy="633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Заклади</a:t>
              </a:r>
            </a:p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 охорони здоров’я</a:t>
              </a:r>
              <a:endParaRPr lang="uk-UA" dirty="0">
                <a:solidFill>
                  <a:srgbClr val="182947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2655817" y="5493664"/>
              <a:ext cx="3784755" cy="633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Безоплатна вторинна</a:t>
              </a:r>
            </a:p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Правова допомога</a:t>
              </a:r>
              <a:endParaRPr lang="uk-UA" dirty="0">
                <a:solidFill>
                  <a:srgbClr val="182947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4877799" y="4776909"/>
              <a:ext cx="2100754" cy="40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Волонтери</a:t>
              </a:r>
              <a:endParaRPr lang="uk-UA" dirty="0">
                <a:solidFill>
                  <a:srgbClr val="182947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6275941" y="4557193"/>
              <a:ext cx="2082875" cy="684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Лісові</a:t>
              </a:r>
            </a:p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 господарства</a:t>
              </a:r>
              <a:endParaRPr lang="uk-UA" dirty="0">
                <a:solidFill>
                  <a:srgbClr val="182947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7621628" y="4557193"/>
              <a:ext cx="2016046" cy="684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Рибне</a:t>
              </a:r>
            </a:p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господарства</a:t>
              </a:r>
              <a:endParaRPr lang="uk-UA" dirty="0">
                <a:solidFill>
                  <a:srgbClr val="182947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8491249" y="5023715"/>
              <a:ext cx="3087449" cy="684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Служба</a:t>
              </a:r>
            </a:p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 земельного кадастру</a:t>
              </a:r>
              <a:endParaRPr lang="uk-UA" dirty="0">
                <a:solidFill>
                  <a:srgbClr val="182947"/>
                </a:solidFill>
                <a:latin typeface="Montserrat SemiBold" panose="00000700000000000000" pitchFamily="2" charset="-52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9856134" y="5016428"/>
              <a:ext cx="2949482" cy="684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Служба</a:t>
              </a:r>
            </a:p>
            <a:p>
              <a:pPr algn="r"/>
              <a:r>
                <a:rPr lang="uk-UA" dirty="0" smtClean="0">
                  <a:solidFill>
                    <a:srgbClr val="182947"/>
                  </a:solidFill>
                  <a:latin typeface="Montserrat SemiBold" panose="00000700000000000000" pitchFamily="2" charset="-52"/>
                </a:rPr>
                <a:t> соціального захисту</a:t>
              </a:r>
              <a:endParaRPr lang="uk-UA" dirty="0">
                <a:solidFill>
                  <a:srgbClr val="182947"/>
                </a:solidFill>
                <a:latin typeface="Montserrat SemiBold" panose="00000700000000000000" pitchFamily="2" charset="-52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0209" y="2452882"/>
              <a:ext cx="1590671" cy="1590671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3191" y="2453236"/>
              <a:ext cx="1575744" cy="1575744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792" y="2453761"/>
              <a:ext cx="1596850" cy="1596850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869" y="2452882"/>
              <a:ext cx="1588287" cy="1588287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029" y="2461052"/>
              <a:ext cx="1560112" cy="1560112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665" y="2461052"/>
              <a:ext cx="1560112" cy="1560112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833" y="2452882"/>
              <a:ext cx="1560112" cy="1560112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507" y="2437164"/>
              <a:ext cx="1584000" cy="1584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6" y="2437164"/>
              <a:ext cx="1584000" cy="1584000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0213893" y="1730984"/>
            <a:ext cx="1496977" cy="731133"/>
            <a:chOff x="4286908" y="1763820"/>
            <a:chExt cx="1496977" cy="731133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286908" y="1763820"/>
              <a:ext cx="1496977" cy="73113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45175" y="1804547"/>
              <a:ext cx="4844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uk-UA" sz="3600" dirty="0">
                  <a:solidFill>
                    <a:schemeClr val="bg1"/>
                  </a:solidFill>
                  <a:latin typeface="Montserrat ExtraBold" pitchFamily="2" charset="-52"/>
                </a:rPr>
                <a:t>9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77620" y="3667590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 smtClean="0">
                <a:solidFill>
                  <a:srgbClr val="182947"/>
                </a:solidFill>
                <a:latin typeface="Montserrat SemiBold" pitchFamily="2" charset="-52"/>
              </a:rPr>
              <a:t>Співпраця з:</a:t>
            </a:r>
            <a:endParaRPr lang="uk-UA" sz="1800" dirty="0">
              <a:solidFill>
                <a:srgbClr val="182947"/>
              </a:solidFill>
              <a:latin typeface="Montserrat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744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7" name="Google Shape;347;p16"/>
          <p:cNvSpPr/>
          <p:nvPr/>
        </p:nvSpPr>
        <p:spPr>
          <a:xfrm>
            <a:off x="1574306" y="3429000"/>
            <a:ext cx="970199" cy="1271182"/>
          </a:xfrm>
          <a:custGeom>
            <a:avLst/>
            <a:gdLst/>
            <a:ahLst/>
            <a:cxnLst/>
            <a:rect l="l" t="t" r="r" b="b"/>
            <a:pathLst>
              <a:path w="787542" h="1115390" extrusionOk="0">
                <a:moveTo>
                  <a:pt x="458269" y="689116"/>
                </a:moveTo>
                <a:lnTo>
                  <a:pt x="498899" y="689116"/>
                </a:lnTo>
                <a:lnTo>
                  <a:pt x="498899" y="774841"/>
                </a:lnTo>
                <a:lnTo>
                  <a:pt x="446772" y="774841"/>
                </a:lnTo>
                <a:cubicBezTo>
                  <a:pt x="454437" y="741727"/>
                  <a:pt x="458269" y="713859"/>
                  <a:pt x="458269" y="691237"/>
                </a:cubicBezTo>
                <a:close/>
                <a:moveTo>
                  <a:pt x="636491" y="682196"/>
                </a:moveTo>
                <a:lnTo>
                  <a:pt x="650890" y="682196"/>
                </a:lnTo>
                <a:cubicBezTo>
                  <a:pt x="660340" y="682196"/>
                  <a:pt x="666777" y="683982"/>
                  <a:pt x="670200" y="687554"/>
                </a:cubicBezTo>
                <a:cubicBezTo>
                  <a:pt x="673623" y="691125"/>
                  <a:pt x="675335" y="695479"/>
                  <a:pt x="675335" y="700613"/>
                </a:cubicBezTo>
                <a:cubicBezTo>
                  <a:pt x="675335" y="705897"/>
                  <a:pt x="673363" y="710231"/>
                  <a:pt x="669419" y="713617"/>
                </a:cubicBezTo>
                <a:cubicBezTo>
                  <a:pt x="665475" y="717003"/>
                  <a:pt x="658629" y="718696"/>
                  <a:pt x="648881" y="718696"/>
                </a:cubicBezTo>
                <a:lnTo>
                  <a:pt x="636491" y="718696"/>
                </a:lnTo>
                <a:close/>
                <a:moveTo>
                  <a:pt x="284066" y="682196"/>
                </a:moveTo>
                <a:lnTo>
                  <a:pt x="298465" y="682196"/>
                </a:lnTo>
                <a:cubicBezTo>
                  <a:pt x="307915" y="682196"/>
                  <a:pt x="314352" y="683982"/>
                  <a:pt x="317775" y="687554"/>
                </a:cubicBezTo>
                <a:cubicBezTo>
                  <a:pt x="321198" y="691125"/>
                  <a:pt x="322910" y="695479"/>
                  <a:pt x="322910" y="700613"/>
                </a:cubicBezTo>
                <a:cubicBezTo>
                  <a:pt x="322910" y="705897"/>
                  <a:pt x="320938" y="710231"/>
                  <a:pt x="316994" y="713617"/>
                </a:cubicBezTo>
                <a:cubicBezTo>
                  <a:pt x="313050" y="717003"/>
                  <a:pt x="306204" y="718696"/>
                  <a:pt x="296456" y="718696"/>
                </a:cubicBezTo>
                <a:lnTo>
                  <a:pt x="284066" y="718696"/>
                </a:lnTo>
                <a:close/>
                <a:moveTo>
                  <a:pt x="585703" y="648933"/>
                </a:moveTo>
                <a:lnTo>
                  <a:pt x="585703" y="812569"/>
                </a:lnTo>
                <a:lnTo>
                  <a:pt x="636491" y="812569"/>
                </a:lnTo>
                <a:lnTo>
                  <a:pt x="636491" y="751847"/>
                </a:lnTo>
                <a:lnTo>
                  <a:pt x="664173" y="751847"/>
                </a:lnTo>
                <a:cubicBezTo>
                  <a:pt x="684562" y="751847"/>
                  <a:pt x="699724" y="747196"/>
                  <a:pt x="709658" y="737895"/>
                </a:cubicBezTo>
                <a:cubicBezTo>
                  <a:pt x="719593" y="728593"/>
                  <a:pt x="724560" y="715682"/>
                  <a:pt x="724560" y="699162"/>
                </a:cubicBezTo>
                <a:cubicBezTo>
                  <a:pt x="724560" y="683089"/>
                  <a:pt x="720002" y="670699"/>
                  <a:pt x="710886" y="661992"/>
                </a:cubicBezTo>
                <a:cubicBezTo>
                  <a:pt x="701770" y="653286"/>
                  <a:pt x="688060" y="648933"/>
                  <a:pt x="669754" y="648933"/>
                </a:cubicBezTo>
                <a:close/>
                <a:moveTo>
                  <a:pt x="412281" y="648933"/>
                </a:moveTo>
                <a:lnTo>
                  <a:pt x="412281" y="685433"/>
                </a:lnTo>
                <a:cubicBezTo>
                  <a:pt x="412281" y="718621"/>
                  <a:pt x="407556" y="748424"/>
                  <a:pt x="398105" y="774841"/>
                </a:cubicBezTo>
                <a:lnTo>
                  <a:pt x="381250" y="774841"/>
                </a:lnTo>
                <a:lnTo>
                  <a:pt x="381250" y="848176"/>
                </a:lnTo>
                <a:lnTo>
                  <a:pt x="421880" y="848176"/>
                </a:lnTo>
                <a:lnTo>
                  <a:pt x="421880" y="812569"/>
                </a:lnTo>
                <a:lnTo>
                  <a:pt x="526358" y="812569"/>
                </a:lnTo>
                <a:lnTo>
                  <a:pt x="526358" y="848176"/>
                </a:lnTo>
                <a:lnTo>
                  <a:pt x="567100" y="848176"/>
                </a:lnTo>
                <a:lnTo>
                  <a:pt x="567100" y="774841"/>
                </a:lnTo>
                <a:lnTo>
                  <a:pt x="549463" y="774841"/>
                </a:lnTo>
                <a:lnTo>
                  <a:pt x="549463" y="648933"/>
                </a:lnTo>
                <a:close/>
                <a:moveTo>
                  <a:pt x="233278" y="648933"/>
                </a:moveTo>
                <a:lnTo>
                  <a:pt x="233278" y="812569"/>
                </a:lnTo>
                <a:lnTo>
                  <a:pt x="284066" y="812569"/>
                </a:lnTo>
                <a:lnTo>
                  <a:pt x="284066" y="751847"/>
                </a:lnTo>
                <a:lnTo>
                  <a:pt x="311748" y="751847"/>
                </a:lnTo>
                <a:cubicBezTo>
                  <a:pt x="332137" y="751847"/>
                  <a:pt x="347299" y="747196"/>
                  <a:pt x="357233" y="737895"/>
                </a:cubicBezTo>
                <a:cubicBezTo>
                  <a:pt x="367168" y="728593"/>
                  <a:pt x="372135" y="715682"/>
                  <a:pt x="372135" y="699162"/>
                </a:cubicBezTo>
                <a:cubicBezTo>
                  <a:pt x="372135" y="683089"/>
                  <a:pt x="367577" y="670699"/>
                  <a:pt x="358461" y="661992"/>
                </a:cubicBezTo>
                <a:cubicBezTo>
                  <a:pt x="349345" y="653286"/>
                  <a:pt x="335635" y="648933"/>
                  <a:pt x="317329" y="648933"/>
                </a:cubicBezTo>
                <a:close/>
                <a:moveTo>
                  <a:pt x="131331" y="646142"/>
                </a:moveTo>
                <a:cubicBezTo>
                  <a:pt x="104021" y="646142"/>
                  <a:pt x="83017" y="653435"/>
                  <a:pt x="68321" y="668020"/>
                </a:cubicBezTo>
                <a:cubicBezTo>
                  <a:pt x="53624" y="682605"/>
                  <a:pt x="46275" y="703143"/>
                  <a:pt x="46275" y="729635"/>
                </a:cubicBezTo>
                <a:cubicBezTo>
                  <a:pt x="46275" y="757242"/>
                  <a:pt x="53549" y="778432"/>
                  <a:pt x="68097" y="793203"/>
                </a:cubicBezTo>
                <a:cubicBezTo>
                  <a:pt x="82645" y="807974"/>
                  <a:pt x="103053" y="815360"/>
                  <a:pt x="129322" y="815360"/>
                </a:cubicBezTo>
                <a:cubicBezTo>
                  <a:pt x="152985" y="815360"/>
                  <a:pt x="171161" y="810690"/>
                  <a:pt x="183848" y="801351"/>
                </a:cubicBezTo>
                <a:cubicBezTo>
                  <a:pt x="196536" y="792012"/>
                  <a:pt x="205410" y="779901"/>
                  <a:pt x="210470" y="765019"/>
                </a:cubicBezTo>
                <a:lnTo>
                  <a:pt x="162919" y="752182"/>
                </a:lnTo>
                <a:cubicBezTo>
                  <a:pt x="158306" y="769000"/>
                  <a:pt x="147702" y="777408"/>
                  <a:pt x="131107" y="777408"/>
                </a:cubicBezTo>
                <a:cubicBezTo>
                  <a:pt x="111760" y="777408"/>
                  <a:pt x="100709" y="766953"/>
                  <a:pt x="97956" y="746043"/>
                </a:cubicBezTo>
                <a:lnTo>
                  <a:pt x="147293" y="746043"/>
                </a:lnTo>
                <a:lnTo>
                  <a:pt x="147293" y="715682"/>
                </a:lnTo>
                <a:lnTo>
                  <a:pt x="97733" y="715682"/>
                </a:lnTo>
                <a:cubicBezTo>
                  <a:pt x="100933" y="694623"/>
                  <a:pt x="112132" y="684093"/>
                  <a:pt x="131331" y="684093"/>
                </a:cubicBezTo>
                <a:cubicBezTo>
                  <a:pt x="146288" y="684093"/>
                  <a:pt x="156259" y="690939"/>
                  <a:pt x="161245" y="704632"/>
                </a:cubicBezTo>
                <a:lnTo>
                  <a:pt x="206787" y="687330"/>
                </a:lnTo>
                <a:cubicBezTo>
                  <a:pt x="193243" y="659871"/>
                  <a:pt x="168091" y="646142"/>
                  <a:pt x="131331" y="646142"/>
                </a:cubicBezTo>
                <a:close/>
                <a:moveTo>
                  <a:pt x="182174" y="134714"/>
                </a:moveTo>
                <a:lnTo>
                  <a:pt x="275727" y="134714"/>
                </a:lnTo>
                <a:lnTo>
                  <a:pt x="275727" y="250536"/>
                </a:lnTo>
                <a:lnTo>
                  <a:pt x="228950" y="279492"/>
                </a:lnTo>
                <a:lnTo>
                  <a:pt x="182174" y="250536"/>
                </a:lnTo>
                <a:close/>
                <a:moveTo>
                  <a:pt x="233577" y="41770"/>
                </a:moveTo>
                <a:lnTo>
                  <a:pt x="190664" y="84682"/>
                </a:lnTo>
                <a:lnTo>
                  <a:pt x="114512" y="84682"/>
                </a:lnTo>
                <a:lnTo>
                  <a:pt x="114512" y="160835"/>
                </a:lnTo>
                <a:lnTo>
                  <a:pt x="71629" y="203716"/>
                </a:lnTo>
                <a:lnTo>
                  <a:pt x="114512" y="246598"/>
                </a:lnTo>
                <a:lnTo>
                  <a:pt x="114512" y="313708"/>
                </a:lnTo>
                <a:lnTo>
                  <a:pt x="181624" y="313709"/>
                </a:lnTo>
                <a:lnTo>
                  <a:pt x="233577" y="365663"/>
                </a:lnTo>
                <a:lnTo>
                  <a:pt x="285530" y="313709"/>
                </a:lnTo>
                <a:lnTo>
                  <a:pt x="343540" y="313709"/>
                </a:lnTo>
                <a:lnTo>
                  <a:pt x="343540" y="255700"/>
                </a:lnTo>
                <a:lnTo>
                  <a:pt x="395523" y="203716"/>
                </a:lnTo>
                <a:lnTo>
                  <a:pt x="343540" y="151733"/>
                </a:lnTo>
                <a:lnTo>
                  <a:pt x="343538" y="84682"/>
                </a:lnTo>
                <a:lnTo>
                  <a:pt x="276488" y="84682"/>
                </a:lnTo>
                <a:close/>
                <a:moveTo>
                  <a:pt x="0" y="5863"/>
                </a:moveTo>
                <a:lnTo>
                  <a:pt x="455068" y="5863"/>
                </a:lnTo>
                <a:lnTo>
                  <a:pt x="455068" y="342922"/>
                </a:lnTo>
                <a:lnTo>
                  <a:pt x="783778" y="342922"/>
                </a:lnTo>
                <a:lnTo>
                  <a:pt x="783778" y="1115390"/>
                </a:lnTo>
                <a:lnTo>
                  <a:pt x="0" y="1115390"/>
                </a:lnTo>
                <a:close/>
                <a:moveTo>
                  <a:pt x="494382" y="0"/>
                </a:moveTo>
                <a:lnTo>
                  <a:pt x="787542" y="305978"/>
                </a:lnTo>
                <a:lnTo>
                  <a:pt x="494382" y="305978"/>
                </a:lnTo>
                <a:close/>
              </a:path>
            </a:pathLst>
          </a:custGeom>
          <a:solidFill>
            <a:srgbClr val="182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 txBox="1"/>
          <p:nvPr/>
        </p:nvSpPr>
        <p:spPr>
          <a:xfrm>
            <a:off x="327448" y="1731673"/>
            <a:ext cx="349305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err="1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Внесено</a:t>
            </a:r>
            <a:endParaRPr lang="uk-UA" sz="1600" dirty="0">
              <a:solidFill>
                <a:srgbClr val="182947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відомості до</a:t>
            </a:r>
            <a:r>
              <a:rPr lang="uk-UA" sz="1600" dirty="0">
                <a:latin typeface="Montserrat Medium" panose="00000600000000000000" pitchFamily="2" charset="-52"/>
                <a:ea typeface="Proxima Nova"/>
              </a:rPr>
              <a:t> </a:t>
            </a: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Єдиного </a:t>
            </a:r>
            <a:r>
              <a:rPr lang="uk-UA" sz="1600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реєстру досудових </a:t>
            </a: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розслідувань</a:t>
            </a:r>
            <a:r>
              <a:rPr lang="uk-UA" sz="1600" dirty="0">
                <a:latin typeface="Montserrat Medium" panose="00000600000000000000" pitchFamily="2" charset="-52"/>
                <a:ea typeface="Proxima Nova"/>
              </a:rPr>
              <a:t> </a:t>
            </a: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за </a:t>
            </a:r>
            <a:r>
              <a:rPr lang="uk-UA" sz="1600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матеріалами </a:t>
            </a: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ПОГ</a:t>
            </a:r>
            <a:endParaRPr sz="1600" dirty="0">
              <a:latin typeface="Montserrat Medium" panose="00000600000000000000" pitchFamily="2" charset="-52"/>
            </a:endParaRPr>
          </a:p>
        </p:txBody>
      </p:sp>
      <p:sp>
        <p:nvSpPr>
          <p:cNvPr id="352" name="Google Shape;352;p16"/>
          <p:cNvSpPr txBox="1"/>
          <p:nvPr/>
        </p:nvSpPr>
        <p:spPr>
          <a:xfrm>
            <a:off x="8247544" y="1699021"/>
            <a:ext cx="38565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</a:rPr>
              <a:t>Здійснено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</a:rPr>
              <a:t>розслідувань кримінальних проступків у формі дізнання</a:t>
            </a:r>
            <a:endParaRPr sz="16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353" name="Google Shape;35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1253" y="3429000"/>
            <a:ext cx="1340878" cy="12901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52;p16"/>
          <p:cNvSpPr txBox="1"/>
          <p:nvPr/>
        </p:nvSpPr>
        <p:spPr>
          <a:xfrm>
            <a:off x="4313409" y="1699021"/>
            <a:ext cx="385656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Розкрито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кримінальних </a:t>
            </a:r>
            <a:r>
              <a:rPr lang="uk-UA" sz="1600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правопорушень</a:t>
            </a:r>
            <a:endParaRPr sz="1600" dirty="0">
              <a:latin typeface="Montserrat Medium" panose="00000600000000000000" pitchFamily="2" charset="-5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ПОГ </a:t>
            </a: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самостійно</a:t>
            </a:r>
            <a:r>
              <a:rPr lang="uk-UA" sz="1600" dirty="0">
                <a:latin typeface="Montserrat Medium" panose="00000600000000000000" pitchFamily="2" charset="-52"/>
                <a:ea typeface="Proxima Nova"/>
              </a:rPr>
              <a:t> </a:t>
            </a:r>
            <a:r>
              <a:rPr lang="uk-UA" sz="1600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та </a:t>
            </a:r>
            <a:r>
              <a:rPr lang="uk-UA" sz="1600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спільно з іншими структурними</a:t>
            </a:r>
            <a:endParaRPr sz="1600" dirty="0">
              <a:latin typeface="Montserrat Medium" panose="00000600000000000000" pitchFamily="2" charset="-5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підрозділами НПУ </a:t>
            </a:r>
            <a:endParaRPr sz="1600" dirty="0">
              <a:latin typeface="Montserrat Medium" panose="00000600000000000000" pitchFamily="2" charset="-52"/>
            </a:endParaRPr>
          </a:p>
        </p:txBody>
      </p:sp>
      <p:sp>
        <p:nvSpPr>
          <p:cNvPr id="15" name="Google Shape;346;p16"/>
          <p:cNvSpPr/>
          <p:nvPr/>
        </p:nvSpPr>
        <p:spPr>
          <a:xfrm>
            <a:off x="9803770" y="3308230"/>
            <a:ext cx="812895" cy="1531675"/>
          </a:xfrm>
          <a:custGeom>
            <a:avLst/>
            <a:gdLst/>
            <a:ahLst/>
            <a:cxnLst/>
            <a:rect l="l" t="t" r="r" b="b"/>
            <a:pathLst>
              <a:path w="727833" h="1464327" extrusionOk="0">
                <a:moveTo>
                  <a:pt x="118014" y="575483"/>
                </a:moveTo>
                <a:lnTo>
                  <a:pt x="118014" y="741655"/>
                </a:lnTo>
                <a:lnTo>
                  <a:pt x="130377" y="738514"/>
                </a:lnTo>
                <a:lnTo>
                  <a:pt x="135000" y="739689"/>
                </a:lnTo>
                <a:lnTo>
                  <a:pt x="135574" y="575483"/>
                </a:lnTo>
                <a:close/>
                <a:moveTo>
                  <a:pt x="387816" y="442310"/>
                </a:moveTo>
                <a:lnTo>
                  <a:pt x="387816" y="465088"/>
                </a:lnTo>
                <a:lnTo>
                  <a:pt x="398557" y="470784"/>
                </a:lnTo>
                <a:lnTo>
                  <a:pt x="409298" y="465089"/>
                </a:lnTo>
                <a:lnTo>
                  <a:pt x="409298" y="442310"/>
                </a:lnTo>
                <a:close/>
                <a:moveTo>
                  <a:pt x="164580" y="434821"/>
                </a:moveTo>
                <a:lnTo>
                  <a:pt x="164580" y="446632"/>
                </a:lnTo>
                <a:lnTo>
                  <a:pt x="257063" y="446632"/>
                </a:lnTo>
                <a:lnTo>
                  <a:pt x="257063" y="434821"/>
                </a:lnTo>
                <a:close/>
                <a:moveTo>
                  <a:pt x="399619" y="424031"/>
                </a:moveTo>
                <a:lnTo>
                  <a:pt x="409474" y="432471"/>
                </a:lnTo>
                <a:lnTo>
                  <a:pt x="424871" y="432471"/>
                </a:lnTo>
                <a:lnTo>
                  <a:pt x="424871" y="445658"/>
                </a:lnTo>
                <a:lnTo>
                  <a:pt x="436809" y="455881"/>
                </a:lnTo>
                <a:lnTo>
                  <a:pt x="424871" y="466104"/>
                </a:lnTo>
                <a:lnTo>
                  <a:pt x="424871" y="477513"/>
                </a:lnTo>
                <a:lnTo>
                  <a:pt x="411550" y="477513"/>
                </a:lnTo>
                <a:lnTo>
                  <a:pt x="399621" y="487730"/>
                </a:lnTo>
                <a:lnTo>
                  <a:pt x="387689" y="477513"/>
                </a:lnTo>
                <a:lnTo>
                  <a:pt x="372278" y="477513"/>
                </a:lnTo>
                <a:lnTo>
                  <a:pt x="372278" y="464314"/>
                </a:lnTo>
                <a:lnTo>
                  <a:pt x="362431" y="455880"/>
                </a:lnTo>
                <a:lnTo>
                  <a:pt x="372278" y="447447"/>
                </a:lnTo>
                <a:lnTo>
                  <a:pt x="372278" y="432471"/>
                </a:lnTo>
                <a:lnTo>
                  <a:pt x="389766" y="432471"/>
                </a:lnTo>
                <a:close/>
                <a:moveTo>
                  <a:pt x="399676" y="408434"/>
                </a:moveTo>
                <a:cubicBezTo>
                  <a:pt x="375607" y="408434"/>
                  <a:pt x="356096" y="429672"/>
                  <a:pt x="356096" y="455870"/>
                </a:cubicBezTo>
                <a:cubicBezTo>
                  <a:pt x="356096" y="482068"/>
                  <a:pt x="375607" y="503305"/>
                  <a:pt x="399676" y="503305"/>
                </a:cubicBezTo>
                <a:cubicBezTo>
                  <a:pt x="423746" y="503305"/>
                  <a:pt x="443258" y="482068"/>
                  <a:pt x="443258" y="455870"/>
                </a:cubicBezTo>
                <a:cubicBezTo>
                  <a:pt x="443258" y="429672"/>
                  <a:pt x="423746" y="408434"/>
                  <a:pt x="399676" y="408434"/>
                </a:cubicBezTo>
                <a:close/>
                <a:moveTo>
                  <a:pt x="495842" y="337647"/>
                </a:moveTo>
                <a:cubicBezTo>
                  <a:pt x="521707" y="341486"/>
                  <a:pt x="543934" y="354614"/>
                  <a:pt x="556394" y="376120"/>
                </a:cubicBezTo>
                <a:lnTo>
                  <a:pt x="598674" y="449097"/>
                </a:lnTo>
                <a:lnTo>
                  <a:pt x="722728" y="663221"/>
                </a:lnTo>
                <a:cubicBezTo>
                  <a:pt x="735536" y="685327"/>
                  <a:pt x="723414" y="716288"/>
                  <a:pt x="695652" y="732372"/>
                </a:cubicBezTo>
                <a:cubicBezTo>
                  <a:pt x="667888" y="748457"/>
                  <a:pt x="635000" y="743574"/>
                  <a:pt x="622192" y="721467"/>
                </a:cubicBezTo>
                <a:lnTo>
                  <a:pt x="513783" y="534349"/>
                </a:lnTo>
                <a:lnTo>
                  <a:pt x="513282" y="534640"/>
                </a:lnTo>
                <a:lnTo>
                  <a:pt x="473784" y="466465"/>
                </a:lnTo>
                <a:lnTo>
                  <a:pt x="473784" y="758328"/>
                </a:lnTo>
                <a:lnTo>
                  <a:pt x="350533" y="778394"/>
                </a:lnTo>
                <a:lnTo>
                  <a:pt x="344198" y="767544"/>
                </a:lnTo>
                <a:lnTo>
                  <a:pt x="265541" y="767544"/>
                </a:lnTo>
                <a:lnTo>
                  <a:pt x="258748" y="779179"/>
                </a:lnTo>
                <a:lnTo>
                  <a:pt x="175345" y="765600"/>
                </a:lnTo>
                <a:lnTo>
                  <a:pt x="185447" y="784462"/>
                </a:lnTo>
                <a:lnTo>
                  <a:pt x="186146" y="788814"/>
                </a:lnTo>
                <a:lnTo>
                  <a:pt x="257021" y="800353"/>
                </a:lnTo>
                <a:lnTo>
                  <a:pt x="257768" y="796988"/>
                </a:lnTo>
                <a:lnTo>
                  <a:pt x="265541" y="810301"/>
                </a:lnTo>
                <a:lnTo>
                  <a:pt x="344198" y="810301"/>
                </a:lnTo>
                <a:lnTo>
                  <a:pt x="352250" y="796510"/>
                </a:lnTo>
                <a:lnTo>
                  <a:pt x="352906" y="799464"/>
                </a:lnTo>
                <a:lnTo>
                  <a:pt x="473784" y="779784"/>
                </a:lnTo>
                <a:lnTo>
                  <a:pt x="473784" y="873858"/>
                </a:lnTo>
                <a:lnTo>
                  <a:pt x="471944" y="1401165"/>
                </a:lnTo>
                <a:cubicBezTo>
                  <a:pt x="471944" y="1436048"/>
                  <a:pt x="438924" y="1464327"/>
                  <a:pt x="398193" y="1464327"/>
                </a:cubicBezTo>
                <a:cubicBezTo>
                  <a:pt x="357462" y="1464327"/>
                  <a:pt x="324443" y="1436048"/>
                  <a:pt x="324443" y="1401165"/>
                </a:cubicBezTo>
                <a:lnTo>
                  <a:pt x="324443" y="896349"/>
                </a:lnTo>
                <a:lnTo>
                  <a:pt x="280192" y="896349"/>
                </a:lnTo>
                <a:lnTo>
                  <a:pt x="280192" y="1401164"/>
                </a:lnTo>
                <a:cubicBezTo>
                  <a:pt x="280192" y="1436048"/>
                  <a:pt x="247173" y="1464327"/>
                  <a:pt x="206442" y="1464327"/>
                </a:cubicBezTo>
                <a:cubicBezTo>
                  <a:pt x="165711" y="1464327"/>
                  <a:pt x="132691" y="1436048"/>
                  <a:pt x="132691" y="1401164"/>
                </a:cubicBezTo>
                <a:lnTo>
                  <a:pt x="134483" y="887935"/>
                </a:lnTo>
                <a:lnTo>
                  <a:pt x="130377" y="888978"/>
                </a:lnTo>
                <a:cubicBezTo>
                  <a:pt x="113873" y="888978"/>
                  <a:pt x="98932" y="880557"/>
                  <a:pt x="88116" y="866943"/>
                </a:cubicBezTo>
                <a:lnTo>
                  <a:pt x="83123" y="857621"/>
                </a:lnTo>
                <a:lnTo>
                  <a:pt x="81976" y="858284"/>
                </a:lnTo>
                <a:cubicBezTo>
                  <a:pt x="74916" y="860841"/>
                  <a:pt x="67155" y="862255"/>
                  <a:pt x="59008" y="862255"/>
                </a:cubicBezTo>
                <a:cubicBezTo>
                  <a:pt x="26419" y="862255"/>
                  <a:pt x="0" y="839629"/>
                  <a:pt x="0" y="811719"/>
                </a:cubicBezTo>
                <a:lnTo>
                  <a:pt x="0" y="575483"/>
                </a:lnTo>
                <a:lnTo>
                  <a:pt x="0" y="449256"/>
                </a:lnTo>
                <a:cubicBezTo>
                  <a:pt x="0" y="394953"/>
                  <a:pt x="51402" y="350932"/>
                  <a:pt x="114807" y="350932"/>
                </a:cubicBezTo>
                <a:lnTo>
                  <a:pt x="423840" y="350932"/>
                </a:lnTo>
                <a:lnTo>
                  <a:pt x="455085" y="338968"/>
                </a:lnTo>
                <a:cubicBezTo>
                  <a:pt x="469069" y="336129"/>
                  <a:pt x="482910" y="335727"/>
                  <a:pt x="495842" y="337647"/>
                </a:cubicBezTo>
                <a:close/>
                <a:moveTo>
                  <a:pt x="421943" y="146317"/>
                </a:moveTo>
                <a:lnTo>
                  <a:pt x="432544" y="159781"/>
                </a:lnTo>
                <a:cubicBezTo>
                  <a:pt x="439537" y="173942"/>
                  <a:pt x="443404" y="189511"/>
                  <a:pt x="443404" y="205854"/>
                </a:cubicBezTo>
                <a:cubicBezTo>
                  <a:pt x="443404" y="271224"/>
                  <a:pt x="381528" y="324216"/>
                  <a:pt x="305199" y="324216"/>
                </a:cubicBezTo>
                <a:cubicBezTo>
                  <a:pt x="228871" y="324216"/>
                  <a:pt x="166995" y="271224"/>
                  <a:pt x="166995" y="205854"/>
                </a:cubicBezTo>
                <a:cubicBezTo>
                  <a:pt x="166995" y="189511"/>
                  <a:pt x="170862" y="173942"/>
                  <a:pt x="177856" y="159781"/>
                </a:cubicBezTo>
                <a:lnTo>
                  <a:pt x="188023" y="146866"/>
                </a:lnTo>
                <a:lnTo>
                  <a:pt x="196467" y="156415"/>
                </a:lnTo>
                <a:cubicBezTo>
                  <a:pt x="222203" y="177810"/>
                  <a:pt x="261151" y="191446"/>
                  <a:pt x="304740" y="191446"/>
                </a:cubicBezTo>
                <a:cubicBezTo>
                  <a:pt x="348330" y="191446"/>
                  <a:pt x="387277" y="177810"/>
                  <a:pt x="413013" y="156415"/>
                </a:cubicBezTo>
                <a:close/>
                <a:moveTo>
                  <a:pt x="292743" y="44660"/>
                </a:moveTo>
                <a:lnTo>
                  <a:pt x="317616" y="44660"/>
                </a:lnTo>
                <a:lnTo>
                  <a:pt x="317617" y="71034"/>
                </a:lnTo>
                <a:lnTo>
                  <a:pt x="305179" y="77627"/>
                </a:lnTo>
                <a:lnTo>
                  <a:pt x="292743" y="71034"/>
                </a:lnTo>
                <a:close/>
                <a:moveTo>
                  <a:pt x="306410" y="23496"/>
                </a:moveTo>
                <a:lnTo>
                  <a:pt x="295000" y="33267"/>
                </a:lnTo>
                <a:lnTo>
                  <a:pt x="274752" y="33267"/>
                </a:lnTo>
                <a:lnTo>
                  <a:pt x="274752" y="50608"/>
                </a:lnTo>
                <a:lnTo>
                  <a:pt x="263351" y="60372"/>
                </a:lnTo>
                <a:lnTo>
                  <a:pt x="274752" y="70137"/>
                </a:lnTo>
                <a:lnTo>
                  <a:pt x="274752" y="85419"/>
                </a:lnTo>
                <a:lnTo>
                  <a:pt x="292596" y="85419"/>
                </a:lnTo>
                <a:lnTo>
                  <a:pt x="296726" y="88955"/>
                </a:lnTo>
                <a:lnTo>
                  <a:pt x="305020" y="87521"/>
                </a:lnTo>
                <a:lnTo>
                  <a:pt x="305179" y="87605"/>
                </a:lnTo>
                <a:lnTo>
                  <a:pt x="305347" y="87515"/>
                </a:lnTo>
                <a:lnTo>
                  <a:pt x="315688" y="89303"/>
                </a:lnTo>
                <a:lnTo>
                  <a:pt x="320223" y="85419"/>
                </a:lnTo>
                <a:lnTo>
                  <a:pt x="335647" y="85419"/>
                </a:lnTo>
                <a:lnTo>
                  <a:pt x="335647" y="72210"/>
                </a:lnTo>
                <a:lnTo>
                  <a:pt x="349468" y="60372"/>
                </a:lnTo>
                <a:lnTo>
                  <a:pt x="335647" y="48535"/>
                </a:lnTo>
                <a:lnTo>
                  <a:pt x="335646" y="33267"/>
                </a:lnTo>
                <a:lnTo>
                  <a:pt x="317819" y="33267"/>
                </a:lnTo>
                <a:close/>
                <a:moveTo>
                  <a:pt x="305201" y="0"/>
                </a:moveTo>
                <a:lnTo>
                  <a:pt x="415143" y="34730"/>
                </a:lnTo>
                <a:lnTo>
                  <a:pt x="432968" y="39408"/>
                </a:lnTo>
                <a:lnTo>
                  <a:pt x="443704" y="41263"/>
                </a:lnTo>
                <a:cubicBezTo>
                  <a:pt x="457472" y="46251"/>
                  <a:pt x="467133" y="57927"/>
                  <a:pt x="467133" y="71535"/>
                </a:cubicBezTo>
                <a:cubicBezTo>
                  <a:pt x="467133" y="85143"/>
                  <a:pt x="457472" y="96819"/>
                  <a:pt x="443704" y="101807"/>
                </a:cubicBezTo>
                <a:lnTo>
                  <a:pt x="435990" y="103140"/>
                </a:lnTo>
                <a:lnTo>
                  <a:pt x="425056" y="114552"/>
                </a:lnTo>
                <a:lnTo>
                  <a:pt x="427607" y="114552"/>
                </a:lnTo>
                <a:lnTo>
                  <a:pt x="426039" y="119882"/>
                </a:lnTo>
                <a:cubicBezTo>
                  <a:pt x="406059" y="152290"/>
                  <a:pt x="359285" y="175030"/>
                  <a:pt x="304768" y="175030"/>
                </a:cubicBezTo>
                <a:cubicBezTo>
                  <a:pt x="250253" y="175030"/>
                  <a:pt x="203478" y="152290"/>
                  <a:pt x="183499" y="119882"/>
                </a:cubicBezTo>
                <a:lnTo>
                  <a:pt x="181930" y="114552"/>
                </a:lnTo>
                <a:lnTo>
                  <a:pt x="184482" y="114552"/>
                </a:lnTo>
                <a:lnTo>
                  <a:pt x="173377" y="102961"/>
                </a:lnTo>
                <a:lnTo>
                  <a:pt x="166696" y="101807"/>
                </a:lnTo>
                <a:cubicBezTo>
                  <a:pt x="157517" y="98482"/>
                  <a:pt x="150164" y="92184"/>
                  <a:pt x="146281" y="84323"/>
                </a:cubicBezTo>
                <a:lnTo>
                  <a:pt x="143267" y="71535"/>
                </a:lnTo>
                <a:cubicBezTo>
                  <a:pt x="143267" y="57927"/>
                  <a:pt x="152928" y="46251"/>
                  <a:pt x="166696" y="41263"/>
                </a:cubicBezTo>
                <a:lnTo>
                  <a:pt x="177436" y="39407"/>
                </a:lnTo>
                <a:lnTo>
                  <a:pt x="195264" y="34729"/>
                </a:lnTo>
                <a:close/>
              </a:path>
            </a:pathLst>
          </a:custGeom>
          <a:solidFill>
            <a:srgbClr val="182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984617" y="-132362"/>
            <a:ext cx="10382654" cy="3195118"/>
            <a:chOff x="-984617" y="-132362"/>
            <a:chExt cx="10382654" cy="3195118"/>
          </a:xfrm>
        </p:grpSpPr>
        <p:pic>
          <p:nvPicPr>
            <p:cNvPr id="21" name="Google Shape;93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984617" y="-132362"/>
              <a:ext cx="3807516" cy="3195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1602679" y="526652"/>
              <a:ext cx="7795358" cy="725839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59406" y="614506"/>
              <a:ext cx="70791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 smtClean="0">
                  <a:solidFill>
                    <a:schemeClr val="bg1"/>
                  </a:solidFill>
                  <a:latin typeface="Montserrat SemiBold" pitchFamily="2" charset="-52"/>
                </a:rPr>
                <a:t>КРИМІНАЛЬНІ ПРАВОПОРУШЕННЯ</a:t>
              </a:r>
              <a:endParaRPr lang="uk-UA" sz="2800" dirty="0">
                <a:solidFill>
                  <a:schemeClr val="bg1"/>
                </a:solidFill>
                <a:latin typeface="Montserrat SemiBold" pitchFamily="2" charset="-52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115864" y="5291937"/>
            <a:ext cx="1916224" cy="868135"/>
            <a:chOff x="1009009" y="5439958"/>
            <a:chExt cx="1916224" cy="86813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009009" y="5439958"/>
              <a:ext cx="1916224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95064" y="5511567"/>
              <a:ext cx="7024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13</a:t>
              </a:r>
              <a:endParaRPr lang="uk-UA" sz="4000" dirty="0">
                <a:solidFill>
                  <a:srgbClr val="FFC000"/>
                </a:solidFill>
                <a:latin typeface="Montserrat ExtraBold" pitchFamily="2" charset="-52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283580" y="5300453"/>
            <a:ext cx="1916224" cy="868135"/>
            <a:chOff x="1009009" y="5439958"/>
            <a:chExt cx="1916224" cy="86813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09009" y="5439958"/>
              <a:ext cx="1916224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95064" y="5511567"/>
              <a:ext cx="7441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10</a:t>
              </a:r>
              <a:endParaRPr lang="uk-UA" sz="4000" dirty="0">
                <a:solidFill>
                  <a:srgbClr val="FFC000"/>
                </a:solidFill>
                <a:latin typeface="Montserrat ExtraBold" pitchFamily="2" charset="-52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217715" y="5291937"/>
            <a:ext cx="1916224" cy="868135"/>
            <a:chOff x="1009009" y="5439958"/>
            <a:chExt cx="1916224" cy="86813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09009" y="5439958"/>
              <a:ext cx="1916224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5064" y="5511567"/>
              <a:ext cx="6014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1</a:t>
              </a:r>
              <a:r>
                <a:rPr lang="uk-UA" sz="4000" dirty="0">
                  <a:solidFill>
                    <a:srgbClr val="FFC000"/>
                  </a:solidFill>
                  <a:latin typeface="Montserrat ExtraBold" pitchFamily="2" charset="-52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-984617" y="-132363"/>
            <a:ext cx="10382654" cy="3233469"/>
            <a:chOff x="-984617" y="-132363"/>
            <a:chExt cx="10382654" cy="3233469"/>
          </a:xfrm>
        </p:grpSpPr>
        <p:pic>
          <p:nvPicPr>
            <p:cNvPr id="24" name="Google Shape;9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984617" y="-132363"/>
              <a:ext cx="3807516" cy="3233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1602679" y="526652"/>
              <a:ext cx="7795358" cy="725839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59406" y="614506"/>
              <a:ext cx="70791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 smtClean="0">
                  <a:solidFill>
                    <a:schemeClr val="bg1"/>
                  </a:solidFill>
                  <a:latin typeface="Montserrat SemiBold" pitchFamily="2" charset="-52"/>
                </a:rPr>
                <a:t>КРИМІНАЛЬНІ ПРАВОПОРУШЕННЯ</a:t>
              </a:r>
              <a:endParaRPr lang="uk-UA" sz="2800" dirty="0">
                <a:solidFill>
                  <a:schemeClr val="bg1"/>
                </a:solidFill>
                <a:latin typeface="Montserrat SemiBold" pitchFamily="2" charset="-52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91389" y="2328518"/>
            <a:ext cx="4926561" cy="3509217"/>
            <a:chOff x="1089641" y="2101008"/>
            <a:chExt cx="4926561" cy="350921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826535" y="2129246"/>
              <a:ext cx="1189667" cy="711263"/>
              <a:chOff x="4832901" y="2124850"/>
              <a:chExt cx="1189667" cy="711263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4832901" y="2124850"/>
                <a:ext cx="1189667" cy="71126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160001" y="2139638"/>
                <a:ext cx="46198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>
                    <a:solidFill>
                      <a:schemeClr val="bg1"/>
                    </a:solidFill>
                    <a:latin typeface="Montserrat ExtraBold" pitchFamily="2" charset="-52"/>
                  </a:rPr>
                  <a:t>2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1089641" y="2101008"/>
              <a:ext cx="4913065" cy="3509217"/>
              <a:chOff x="1089641" y="2101008"/>
              <a:chExt cx="4913065" cy="3509217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098300" y="2101008"/>
                <a:ext cx="4329435" cy="859949"/>
                <a:chOff x="1350851" y="2915256"/>
                <a:chExt cx="4329435" cy="859949"/>
              </a:xfrm>
            </p:grpSpPr>
            <p:pic>
              <p:nvPicPr>
                <p:cNvPr id="363" name="Google Shape;363;p1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1350851" y="2915256"/>
                  <a:ext cx="948883" cy="8599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4" name="Google Shape;364;p17"/>
                <p:cNvSpPr txBox="1"/>
                <p:nvPr/>
              </p:nvSpPr>
              <p:spPr>
                <a:xfrm>
                  <a:off x="2415374" y="3005367"/>
                  <a:ext cx="3264912" cy="5847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-UA" sz="1600" dirty="0">
                      <a:solidFill>
                        <a:srgbClr val="182947"/>
                      </a:solidFill>
                      <a:latin typeface="Montserrat Medium" pitchFamily="2" charset="-52"/>
                      <a:ea typeface="Proxima Nova"/>
                      <a:cs typeface="Proxima Nova"/>
                      <a:sym typeface="Proxima Nova"/>
                    </a:rPr>
                    <a:t>Зберігання</a:t>
                  </a:r>
                  <a:endParaRPr sz="1600" dirty="0">
                    <a:latin typeface="Montserrat Medium" pitchFamily="2" charset="-52"/>
                  </a:endParaRP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-UA" sz="1600" dirty="0">
                      <a:solidFill>
                        <a:srgbClr val="182947"/>
                      </a:solidFill>
                      <a:latin typeface="Montserrat Medium" pitchFamily="2" charset="-52"/>
                      <a:ea typeface="Proxima Nova"/>
                      <a:cs typeface="Proxima Nova"/>
                      <a:sym typeface="Proxima Nova"/>
                    </a:rPr>
                    <a:t>наркотичних засобів</a:t>
                  </a:r>
                  <a:endParaRPr sz="1600" dirty="0">
                    <a:solidFill>
                      <a:srgbClr val="182947"/>
                    </a:solidFill>
                    <a:latin typeface="Montserrat Medium" pitchFamily="2" charset="-52"/>
                    <a:ea typeface="Proxima Nova"/>
                    <a:cs typeface="Proxima Nova"/>
                    <a:sym typeface="Proxima Nova"/>
                  </a:endParaRPr>
                </a:p>
              </p:txBody>
            </p:sp>
          </p:grpSp>
          <p:grpSp>
            <p:nvGrpSpPr>
              <p:cNvPr id="8" name="Группа 7"/>
              <p:cNvGrpSpPr/>
              <p:nvPr/>
            </p:nvGrpSpPr>
            <p:grpSpPr>
              <a:xfrm>
                <a:off x="1089641" y="3315833"/>
                <a:ext cx="3036417" cy="888265"/>
                <a:chOff x="774506" y="3281031"/>
                <a:chExt cx="3036417" cy="888265"/>
              </a:xfrm>
            </p:grpSpPr>
            <p:pic>
              <p:nvPicPr>
                <p:cNvPr id="365" name="Google Shape;365;p1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774506" y="3281031"/>
                  <a:ext cx="945197" cy="8882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6" name="Google Shape;366;p17"/>
                <p:cNvSpPr txBox="1"/>
                <p:nvPr/>
              </p:nvSpPr>
              <p:spPr>
                <a:xfrm>
                  <a:off x="1834875" y="3455142"/>
                  <a:ext cx="1976048" cy="3385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-UA" sz="1600" dirty="0">
                      <a:solidFill>
                        <a:srgbClr val="182947"/>
                      </a:solidFill>
                      <a:latin typeface="Montserrat Medium" pitchFamily="2" charset="-52"/>
                      <a:ea typeface="Proxima Nova"/>
                      <a:cs typeface="Proxima Nova"/>
                      <a:sym typeface="Proxima Nova"/>
                    </a:rPr>
                    <a:t>Хуліганство</a:t>
                  </a:r>
                  <a:endParaRPr sz="1600" dirty="0">
                    <a:solidFill>
                      <a:srgbClr val="182947"/>
                    </a:solidFill>
                    <a:latin typeface="Montserrat Medium" pitchFamily="2" charset="-52"/>
                    <a:ea typeface="Proxima Nova"/>
                    <a:cs typeface="Proxima Nova"/>
                    <a:sym typeface="Proxima Nova"/>
                  </a:endParaRPr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1098300" y="4694555"/>
                <a:ext cx="4196176" cy="915670"/>
                <a:chOff x="261632" y="5455363"/>
                <a:chExt cx="4196176" cy="915670"/>
              </a:xfrm>
            </p:grpSpPr>
            <p:pic>
              <p:nvPicPr>
                <p:cNvPr id="367" name="Google Shape;367;p17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61632" y="5455363"/>
                  <a:ext cx="936538" cy="9156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8" name="Google Shape;368;p17"/>
                <p:cNvSpPr txBox="1"/>
                <p:nvPr/>
              </p:nvSpPr>
              <p:spPr>
                <a:xfrm>
                  <a:off x="1326155" y="5634739"/>
                  <a:ext cx="3131653" cy="5847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-UA" sz="1600" dirty="0">
                      <a:solidFill>
                        <a:srgbClr val="182947"/>
                      </a:solidFill>
                      <a:latin typeface="Montserrat Medium" pitchFamily="2" charset="-52"/>
                      <a:ea typeface="Proxima Nova"/>
                      <a:cs typeface="Proxima Nova"/>
                      <a:sym typeface="Proxima Nova"/>
                    </a:rPr>
                    <a:t>Нанесення</a:t>
                  </a:r>
                  <a:endParaRPr sz="1600" dirty="0">
                    <a:latin typeface="Montserrat Medium" pitchFamily="2" charset="-52"/>
                  </a:endParaRP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-UA" sz="1600" dirty="0">
                      <a:solidFill>
                        <a:srgbClr val="182947"/>
                      </a:solidFill>
                      <a:latin typeface="Montserrat Medium" pitchFamily="2" charset="-52"/>
                      <a:ea typeface="Proxima Nova"/>
                      <a:cs typeface="Proxima Nova"/>
                      <a:sym typeface="Proxima Nova"/>
                    </a:rPr>
                    <a:t>тілесних ушкоджень</a:t>
                  </a:r>
                  <a:endParaRPr sz="1600" dirty="0">
                    <a:solidFill>
                      <a:srgbClr val="182947"/>
                    </a:solidFill>
                    <a:latin typeface="Montserrat Medium" pitchFamily="2" charset="-52"/>
                    <a:ea typeface="Proxima Nova"/>
                    <a:cs typeface="Proxima Nova"/>
                    <a:sym typeface="Proxima Nova"/>
                  </a:endParaRPr>
                </a:p>
              </p:txBody>
            </p: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4813039" y="3404333"/>
                <a:ext cx="1189667" cy="711263"/>
                <a:chOff x="4832901" y="2124850"/>
                <a:chExt cx="1189667" cy="711263"/>
              </a:xfrm>
            </p:grpSpPr>
            <p:sp>
              <p:nvSpPr>
                <p:cNvPr id="44" name="Скругленный прямоугольник 43"/>
                <p:cNvSpPr/>
                <p:nvPr/>
              </p:nvSpPr>
              <p:spPr>
                <a:xfrm>
                  <a:off x="4832901" y="2124850"/>
                  <a:ext cx="1189667" cy="7112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82947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>
                    <a:gradFill flip="none" rotWithShape="1">
                      <a:gsLst>
                        <a:gs pos="0">
                          <a:schemeClr val="lt1">
                            <a:shade val="30000"/>
                            <a:satMod val="115000"/>
                          </a:schemeClr>
                        </a:gs>
                        <a:gs pos="50000">
                          <a:schemeClr val="lt1">
                            <a:shade val="67500"/>
                            <a:satMod val="115000"/>
                          </a:schemeClr>
                        </a:gs>
                        <a:gs pos="100000">
                          <a:schemeClr val="l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241624" y="2130113"/>
                  <a:ext cx="37221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bg1"/>
                      </a:solidFill>
                      <a:latin typeface="Montserrat ExtraBold" pitchFamily="2" charset="-52"/>
                    </a:rPr>
                    <a:t>1</a:t>
                  </a:r>
                  <a:endParaRPr lang="uk-UA" sz="3600" dirty="0">
                    <a:solidFill>
                      <a:schemeClr val="bg1"/>
                    </a:solidFill>
                    <a:latin typeface="Montserrat ExtraBold" pitchFamily="2" charset="-52"/>
                  </a:endParaRPr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4813039" y="4764367"/>
                <a:ext cx="1189667" cy="711263"/>
                <a:chOff x="4832901" y="2124850"/>
                <a:chExt cx="1189667" cy="711263"/>
              </a:xfrm>
            </p:grpSpPr>
            <p:sp>
              <p:nvSpPr>
                <p:cNvPr id="47" name="Скругленный прямоугольник 46"/>
                <p:cNvSpPr/>
                <p:nvPr/>
              </p:nvSpPr>
              <p:spPr>
                <a:xfrm>
                  <a:off x="4832901" y="2124850"/>
                  <a:ext cx="1189667" cy="7112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82947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>
                    <a:gradFill flip="none" rotWithShape="1">
                      <a:gsLst>
                        <a:gs pos="0">
                          <a:schemeClr val="lt1">
                            <a:shade val="30000"/>
                            <a:satMod val="115000"/>
                          </a:schemeClr>
                        </a:gs>
                        <a:gs pos="50000">
                          <a:schemeClr val="lt1">
                            <a:shade val="67500"/>
                            <a:satMod val="115000"/>
                          </a:schemeClr>
                        </a:gs>
                        <a:gs pos="100000">
                          <a:schemeClr val="l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203024" y="2157315"/>
                  <a:ext cx="476412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uk-UA" sz="3600" dirty="0">
                      <a:solidFill>
                        <a:schemeClr val="bg1"/>
                      </a:solidFill>
                      <a:latin typeface="Montserrat ExtraBold" pitchFamily="2" charset="-52"/>
                    </a:rPr>
                    <a:t>7</a:t>
                  </a:r>
                </a:p>
              </p:txBody>
            </p:sp>
          </p:grpSp>
        </p:grpSp>
      </p:grpSp>
      <p:grpSp>
        <p:nvGrpSpPr>
          <p:cNvPr id="14" name="Группа 13"/>
          <p:cNvGrpSpPr/>
          <p:nvPr/>
        </p:nvGrpSpPr>
        <p:grpSpPr>
          <a:xfrm>
            <a:off x="6382290" y="2319597"/>
            <a:ext cx="4875581" cy="2119663"/>
            <a:chOff x="6629606" y="2034169"/>
            <a:chExt cx="4875581" cy="211966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629606" y="2043090"/>
              <a:ext cx="2477677" cy="755531"/>
              <a:chOff x="5983630" y="2120443"/>
              <a:chExt cx="2477677" cy="755531"/>
            </a:xfrm>
          </p:grpSpPr>
          <p:pic>
            <p:nvPicPr>
              <p:cNvPr id="369" name="Google Shape;369;p17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983630" y="2120443"/>
                <a:ext cx="858622" cy="75553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0" name="Google Shape;370;p17"/>
              <p:cNvSpPr txBox="1"/>
              <p:nvPr/>
            </p:nvSpPr>
            <p:spPr>
              <a:xfrm>
                <a:off x="6901994" y="2273705"/>
                <a:ext cx="1559313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600" dirty="0">
                    <a:solidFill>
                      <a:srgbClr val="182947"/>
                    </a:solidFill>
                    <a:latin typeface="Montserrat Medium" pitchFamily="2" charset="-52"/>
                    <a:ea typeface="Proxima Nova"/>
                    <a:cs typeface="Proxima Nova"/>
                    <a:sym typeface="Proxima Nova"/>
                  </a:rPr>
                  <a:t>Крадіжка</a:t>
                </a:r>
                <a:endParaRPr sz="1600" dirty="0">
                  <a:solidFill>
                    <a:srgbClr val="182947"/>
                  </a:solidFill>
                  <a:latin typeface="Montserrat Medium" pitchFamily="2" charset="-52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677704" y="3277444"/>
              <a:ext cx="3414196" cy="876388"/>
              <a:chOff x="5996304" y="3754492"/>
              <a:chExt cx="3414196" cy="876388"/>
            </a:xfrm>
          </p:grpSpPr>
          <p:sp>
            <p:nvSpPr>
              <p:cNvPr id="371" name="Google Shape;371;p17"/>
              <p:cNvSpPr txBox="1"/>
              <p:nvPr/>
            </p:nvSpPr>
            <p:spPr>
              <a:xfrm>
                <a:off x="6884515" y="3799924"/>
                <a:ext cx="2525985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600" dirty="0" smtClean="0">
                    <a:solidFill>
                      <a:srgbClr val="182947"/>
                    </a:solidFill>
                    <a:latin typeface="Montserrat Medium" pitchFamily="2" charset="-52"/>
                    <a:ea typeface="Proxima Nova"/>
                    <a:cs typeface="Proxima Nova"/>
                    <a:sym typeface="Proxima Nova"/>
                  </a:rPr>
                  <a:t>Надання неправомірної вигоди</a:t>
                </a:r>
                <a:endParaRPr sz="1600" dirty="0">
                  <a:solidFill>
                    <a:srgbClr val="182947"/>
                  </a:solidFill>
                  <a:latin typeface="Montserrat Medium" pitchFamily="2" charset="-52"/>
                  <a:ea typeface="Proxima Nova"/>
                  <a:cs typeface="Proxima Nova"/>
                  <a:sym typeface="Proxima Nova"/>
                </a:endParaRPr>
              </a:p>
            </p:txBody>
          </p:sp>
          <p:pic>
            <p:nvPicPr>
              <p:cNvPr id="372" name="Google Shape;372;p17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996304" y="3754492"/>
                <a:ext cx="779185" cy="77918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Группа 48"/>
            <p:cNvGrpSpPr/>
            <p:nvPr/>
          </p:nvGrpSpPr>
          <p:grpSpPr>
            <a:xfrm>
              <a:off x="10304967" y="2034169"/>
              <a:ext cx="1189667" cy="711263"/>
              <a:chOff x="4822348" y="2062238"/>
              <a:chExt cx="1189667" cy="711263"/>
            </a:xfrm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4822348" y="2062238"/>
                <a:ext cx="1189667" cy="71126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162944" y="2094703"/>
                <a:ext cx="46198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>
                    <a:solidFill>
                      <a:schemeClr val="bg1"/>
                    </a:solidFill>
                    <a:latin typeface="Montserrat ExtraBold" pitchFamily="2" charset="-52"/>
                  </a:rPr>
                  <a:t>2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10315520" y="3318965"/>
              <a:ext cx="1189667" cy="711263"/>
              <a:chOff x="4838177" y="2039484"/>
              <a:chExt cx="1189667" cy="711263"/>
            </a:xfrm>
          </p:grpSpPr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4838177" y="2039484"/>
                <a:ext cx="1189667" cy="71126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213105" y="2062993"/>
                <a:ext cx="3722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>
                    <a:solidFill>
                      <a:schemeClr val="bg1"/>
                    </a:solidFill>
                    <a:latin typeface="Montserrat ExtraBold" pitchFamily="2" charset="-52"/>
                  </a:rPr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-984617" y="-132363"/>
            <a:ext cx="7189474" cy="3233469"/>
            <a:chOff x="-984617" y="-132363"/>
            <a:chExt cx="7189474" cy="3233469"/>
          </a:xfrm>
        </p:grpSpPr>
        <p:pic>
          <p:nvPicPr>
            <p:cNvPr id="24" name="Google Shape;9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984617" y="-132363"/>
              <a:ext cx="3807516" cy="3233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1602680" y="526652"/>
              <a:ext cx="4602177" cy="725839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 w="28575">
              <a:solidFill>
                <a:srgbClr val="182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100" y="627961"/>
              <a:ext cx="40655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dirty="0" smtClean="0">
                  <a:solidFill>
                    <a:schemeClr val="bg1"/>
                  </a:solidFill>
                  <a:latin typeface="Montserrat SemiBold" pitchFamily="2" charset="-52"/>
                </a:rPr>
                <a:t>БЮДЖЕТ ГРОМАДИ</a:t>
              </a:r>
              <a:endParaRPr lang="uk-UA" sz="2800" dirty="0">
                <a:solidFill>
                  <a:schemeClr val="bg1"/>
                </a:solidFill>
                <a:latin typeface="Montserrat SemiBold" pitchFamily="2" charset="-52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703366" y="1840811"/>
            <a:ext cx="7242654" cy="1767679"/>
            <a:chOff x="563600" y="1911925"/>
            <a:chExt cx="7242654" cy="1767679"/>
          </a:xfrm>
        </p:grpSpPr>
        <p:pic>
          <p:nvPicPr>
            <p:cNvPr id="59" name="Google Shape;212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60445" y="1911925"/>
              <a:ext cx="977978" cy="1033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257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80725" y="1911925"/>
              <a:ext cx="1030548" cy="1033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188;p7"/>
            <p:cNvSpPr txBox="1"/>
            <p:nvPr/>
          </p:nvSpPr>
          <p:spPr>
            <a:xfrm>
              <a:off x="563600" y="3046994"/>
              <a:ext cx="333268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dirty="0" smtClean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ГРОМАДСЬКОЇ БЕЗПЕКИ</a:t>
              </a:r>
              <a:endParaRPr lang="uk-UA" sz="18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3" name="Google Shape;188;p7"/>
            <p:cNvSpPr txBox="1"/>
            <p:nvPr/>
          </p:nvSpPr>
          <p:spPr>
            <a:xfrm>
              <a:off x="4473574" y="3033314"/>
              <a:ext cx="333268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dirty="0" smtClean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БЕЗПЕКА ДОРОЖНЬОГО РУХУ</a:t>
              </a:r>
              <a:endParaRPr lang="uk-UA" sz="18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933280" y="3698658"/>
            <a:ext cx="7497323" cy="824750"/>
            <a:chOff x="1845471" y="3978277"/>
            <a:chExt cx="7497323" cy="824750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1845471" y="3978277"/>
              <a:ext cx="3416641" cy="819641"/>
              <a:chOff x="4666491" y="1763820"/>
              <a:chExt cx="3416641" cy="819641"/>
            </a:xfrm>
          </p:grpSpPr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5926787" y="1763820"/>
                <a:ext cx="2156345" cy="731133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666491" y="1804547"/>
                <a:ext cx="658535" cy="77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10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5792036" y="3983386"/>
              <a:ext cx="3550758" cy="819641"/>
              <a:chOff x="4666491" y="1763820"/>
              <a:chExt cx="3550758" cy="819641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6224676" y="1763820"/>
                <a:ext cx="1992573" cy="731133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666491" y="1804547"/>
                <a:ext cx="658535" cy="77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10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</p:grpSp>
      <p:sp>
        <p:nvSpPr>
          <p:cNvPr id="75" name="Прямоугольник 74"/>
          <p:cNvSpPr/>
          <p:nvPr/>
        </p:nvSpPr>
        <p:spPr>
          <a:xfrm>
            <a:off x="6372816" y="684188"/>
            <a:ext cx="570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СУМА ВІД ШТРАФІВ</a:t>
            </a:r>
            <a:r>
              <a:rPr lang="ru-RU" sz="18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 ЗА ПОРУШЕННЯ</a:t>
            </a:r>
            <a:endParaRPr lang="uk-UA" sz="1800" dirty="0">
              <a:solidFill>
                <a:srgbClr val="182947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427044" y="493315"/>
            <a:ext cx="5653620" cy="75107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0499" y="3910335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182947"/>
                </a:solidFill>
                <a:latin typeface="Montserrat ExtraBold" pitchFamily="2" charset="-52"/>
              </a:rPr>
              <a:t>24 871ГРН</a:t>
            </a:r>
            <a:endParaRPr lang="uk-UA" dirty="0">
              <a:solidFill>
                <a:srgbClr val="182947"/>
              </a:solidFill>
              <a:latin typeface="Montserrat ExtraBold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4482" y="3930698"/>
            <a:ext cx="1281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182947"/>
                </a:solidFill>
                <a:latin typeface="Montserrat ExtraBold" pitchFamily="2" charset="-52"/>
              </a:rPr>
              <a:t>418 035ГРН</a:t>
            </a:r>
            <a:endParaRPr lang="uk-UA" dirty="0">
              <a:solidFill>
                <a:srgbClr val="182947"/>
              </a:solidFill>
              <a:latin typeface="Montserrat Extra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069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6001" y="526651"/>
            <a:ext cx="5712620" cy="93854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679959" y="580446"/>
            <a:ext cx="45447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ЗАБЕЗПЕЧЕННЯ БЕЗПЕКИ ДОРОЖНЬОГО РУХУ</a:t>
            </a:r>
            <a:endParaRPr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74" name="Picture 2" descr="F:\Новая папка\4f30c79c-57e5-4e62-8aea-24cf6396f0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8" y="1889670"/>
            <a:ext cx="5646057" cy="42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24e6df78-2bfe-45bf-8bad-7132eaa5e0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09" y="1889670"/>
            <a:ext cx="5627300" cy="42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6001" y="526651"/>
            <a:ext cx="5712620" cy="93854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679959" y="580446"/>
            <a:ext cx="45447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РОЗ</a:t>
            </a:r>
            <a:r>
              <a:rPr lang="en-US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’</a:t>
            </a: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ЯСНЮВАЛЬНА РОБОТА</a:t>
            </a:r>
            <a:endParaRPr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98" name="Picture 2" descr="C:\Users\Everest\Downloads\52110123180775125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09" y="1948890"/>
            <a:ext cx="5925712" cy="44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Новая папка\70e01027-eba9-44ed-a561-e9acf7b601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7" y="1411402"/>
            <a:ext cx="3761567" cy="50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pic>
        <p:nvPicPr>
          <p:cNvPr id="10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0116" y="439538"/>
            <a:ext cx="2969320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764" y="540847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ФОТОЗВІТ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5122" name="Picture 2" descr="F:\Новая папка\35b56d31-2dab-48ab-b1a6-cfbde35354e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1465197"/>
            <a:ext cx="6738256" cy="441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овая папка\83bfb418-3025-40bc-bbb9-4952c20a2fe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43" y="599074"/>
            <a:ext cx="4011386" cy="53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66118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797953" y="522449"/>
            <a:ext cx="9393211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7721" y="623759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ЗДОЛБУНІВСЬКА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ГРОМАДА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41002" y="2007641"/>
            <a:ext cx="2346721" cy="868135"/>
            <a:chOff x="1642349" y="1880882"/>
            <a:chExt cx="2346721" cy="8681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5700" y="1961006"/>
              <a:ext cx="7521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1</a:t>
              </a:r>
              <a:r>
                <a:rPr lang="uk-UA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4</a:t>
              </a:r>
              <a:endParaRPr lang="uk-UA" sz="4000" dirty="0">
                <a:solidFill>
                  <a:srgbClr val="FFC000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18" name="Google Shape;100;p2"/>
          <p:cNvSpPr txBox="1"/>
          <p:nvPr/>
        </p:nvSpPr>
        <p:spPr>
          <a:xfrm>
            <a:off x="3900630" y="2146583"/>
            <a:ext cx="67944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населених пунктів </a:t>
            </a:r>
            <a:r>
              <a:rPr lang="uk-UA" sz="2400" b="1" i="0" u="none" strike="noStrike" cap="none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на території </a:t>
            </a:r>
            <a:r>
              <a:rPr lang="uk-UA" sz="2400" b="1" i="0" u="none" strike="noStrike" cap="none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громади</a:t>
            </a:r>
            <a:endParaRPr sz="2400" b="1" dirty="0">
              <a:solidFill>
                <a:srgbClr val="182947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341000" y="3598288"/>
            <a:ext cx="2346721" cy="868135"/>
            <a:chOff x="1642349" y="1880882"/>
            <a:chExt cx="2346721" cy="8681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98890" y="1952125"/>
              <a:ext cx="17556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30481</a:t>
              </a:r>
              <a:endParaRPr lang="uk-UA" sz="4000" dirty="0">
                <a:solidFill>
                  <a:srgbClr val="FFC000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22" name="Google Shape;100;p2"/>
          <p:cNvSpPr txBox="1"/>
          <p:nvPr/>
        </p:nvSpPr>
        <p:spPr>
          <a:xfrm>
            <a:off x="3900630" y="3789757"/>
            <a:ext cx="67944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н</a:t>
            </a:r>
            <a:r>
              <a:rPr lang="uk-UA" sz="2400" b="1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аселення громади</a:t>
            </a:r>
            <a:endParaRPr sz="2400" b="1" dirty="0">
              <a:solidFill>
                <a:srgbClr val="182947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341001" y="5193517"/>
            <a:ext cx="2346721" cy="868135"/>
            <a:chOff x="1642349" y="1880882"/>
            <a:chExt cx="2346721" cy="86813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67883" y="1952125"/>
              <a:ext cx="5437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>
                  <a:solidFill>
                    <a:srgbClr val="FFC000"/>
                  </a:solidFill>
                  <a:latin typeface="Montserrat ExtraBold" pitchFamily="2" charset="-52"/>
                </a:rPr>
                <a:t>4</a:t>
              </a:r>
            </a:p>
          </p:txBody>
        </p:sp>
      </p:grpSp>
      <p:sp>
        <p:nvSpPr>
          <p:cNvPr id="26" name="Google Shape;100;p2"/>
          <p:cNvSpPr txBox="1"/>
          <p:nvPr/>
        </p:nvSpPr>
        <p:spPr>
          <a:xfrm>
            <a:off x="3900630" y="5396772"/>
            <a:ext cx="82091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к</a:t>
            </a:r>
            <a:r>
              <a:rPr lang="uk-UA" sz="2400" b="1" dirty="0" smtClean="0">
                <a:solidFill>
                  <a:srgbClr val="182947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ількість офіцерів громади</a:t>
            </a:r>
            <a:endParaRPr sz="2400" b="1" dirty="0">
              <a:solidFill>
                <a:srgbClr val="182947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2279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pic>
        <p:nvPicPr>
          <p:cNvPr id="10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0116" y="439538"/>
            <a:ext cx="2969320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764" y="540847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ФОТОЗВІТ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67EAFC-F8F8-8723-11F3-A5329A2D8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540" y="439538"/>
            <a:ext cx="4433840" cy="6002964"/>
          </a:xfrm>
          <a:prstGeom prst="rect">
            <a:avLst/>
          </a:prstGeom>
        </p:spPr>
      </p:pic>
      <p:pic>
        <p:nvPicPr>
          <p:cNvPr id="6146" name="Picture 2" descr="F:\Новая папка\cee8851e-971a-4411-8c40-5b7f697413c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337102"/>
            <a:ext cx="641360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pic>
        <p:nvPicPr>
          <p:cNvPr id="10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0116" y="439538"/>
            <a:ext cx="2969320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764" y="540847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ФОТОЗВІТ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5122" name="Picture 2" descr="C:\Users\Everest\Downloads\52131381250255681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75" y="246855"/>
            <a:ext cx="4788133" cy="63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Новая папка\460ef31c-c9d3-4da8-bbae-5b6f2428ef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14278">
            <a:off x="1336445" y="767275"/>
            <a:ext cx="4574722" cy="60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6" y="0"/>
            <a:ext cx="12192000" cy="6858000"/>
          </a:xfrm>
          <a:prstGeom prst="rect">
            <a:avLst/>
          </a:prstGeom>
        </p:spPr>
      </p:pic>
      <p:pic>
        <p:nvPicPr>
          <p:cNvPr id="9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pic>
        <p:nvPicPr>
          <p:cNvPr id="10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0116" y="439538"/>
            <a:ext cx="2969320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764" y="540847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ФОТОЗВІТ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8194" name="Picture 2" descr="F:\Новая папка\bccf7bfb-f160-4f29-bd9c-fd43aa5043e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3" y="1676400"/>
            <a:ext cx="6140751" cy="46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Новая папка\e66be30e-5d5a-4a2b-8b28-832859f837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43" y="210131"/>
            <a:ext cx="4879522" cy="65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pic>
        <p:nvPicPr>
          <p:cNvPr id="10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0116" y="439538"/>
            <a:ext cx="2969320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764" y="540847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ФОТОЗВІТ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7170" name="Picture 2" descr="C:\Users\Everest\Downloads\52110123180775125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6" y="1879653"/>
            <a:ext cx="5459551" cy="445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Новая папка\ccfb2a30-ed19-4648-b4b3-a23a01bb3e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7" y="1621248"/>
            <a:ext cx="6125029" cy="47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pic>
        <p:nvPicPr>
          <p:cNvPr id="10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9755" y="91250"/>
            <a:ext cx="9512489" cy="784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55" y="3854019"/>
            <a:ext cx="8278812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4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66118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79" y="526652"/>
            <a:ext cx="5577409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564" y="621898"/>
            <a:ext cx="5165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ВИКЛИКИ ТА МАТЕРІАЛИ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13" name="Google Shape;14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32663" y="2096609"/>
            <a:ext cx="1027637" cy="102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6120" y="2066962"/>
            <a:ext cx="1027637" cy="102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5"/>
          <p:cNvSpPr txBox="1"/>
          <p:nvPr/>
        </p:nvSpPr>
        <p:spPr>
          <a:xfrm>
            <a:off x="942724" y="3278451"/>
            <a:ext cx="39549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182947"/>
                </a:solidFill>
                <a:latin typeface="Proxima Nova"/>
                <a:ea typeface="Proxima Nova"/>
                <a:cs typeface="Proxima Nova"/>
                <a:sym typeface="Proxima Nova"/>
              </a:rPr>
              <a:t>Обслугували викликів</a:t>
            </a:r>
            <a:endParaRPr sz="2800" dirty="0">
              <a:solidFill>
                <a:srgbClr val="18294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143;p5"/>
          <p:cNvSpPr txBox="1"/>
          <p:nvPr/>
        </p:nvSpPr>
        <p:spPr>
          <a:xfrm>
            <a:off x="7274421" y="3293869"/>
            <a:ext cx="40110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182947"/>
                </a:solidFill>
                <a:latin typeface="Proxima Nova"/>
                <a:ea typeface="Proxima Nova"/>
                <a:cs typeface="Proxima Nova"/>
                <a:sym typeface="Proxima Nova"/>
              </a:rPr>
              <a:t>Розглянули матеріалів</a:t>
            </a:r>
            <a:endParaRPr sz="2800" dirty="0">
              <a:solidFill>
                <a:srgbClr val="18294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746827" y="4385011"/>
            <a:ext cx="2346721" cy="868135"/>
            <a:chOff x="1642349" y="1880882"/>
            <a:chExt cx="2346721" cy="8681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45609" y="1994698"/>
              <a:ext cx="10102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312</a:t>
              </a:r>
              <a:endParaRPr lang="uk-UA" sz="4000" dirty="0">
                <a:solidFill>
                  <a:srgbClr val="FFC000"/>
                </a:solidFill>
                <a:latin typeface="Montserrat ExtraBold" pitchFamily="2" charset="-52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106577" y="4418722"/>
            <a:ext cx="2346721" cy="868135"/>
            <a:chOff x="1642349" y="1880882"/>
            <a:chExt cx="2346721" cy="8681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01892" y="1963019"/>
              <a:ext cx="11721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598</a:t>
              </a:r>
              <a:endParaRPr lang="uk-UA" sz="4000" dirty="0">
                <a:solidFill>
                  <a:srgbClr val="FFC000"/>
                </a:solidFill>
                <a:latin typeface="Montserrat ExtraBold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7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25885" y="1808674"/>
            <a:ext cx="1916224" cy="868135"/>
            <a:chOff x="1642349" y="1880882"/>
            <a:chExt cx="2346721" cy="868135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33072" y="1970216"/>
              <a:ext cx="10035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75</a:t>
              </a:r>
              <a:endParaRPr lang="uk-UA" sz="4000" dirty="0">
                <a:solidFill>
                  <a:srgbClr val="FFC000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43" name="Скругленный прямоугольник 42"/>
          <p:cNvSpPr/>
          <p:nvPr/>
        </p:nvSpPr>
        <p:spPr>
          <a:xfrm>
            <a:off x="6096001" y="526651"/>
            <a:ext cx="4876799" cy="72584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332933" y="658759"/>
            <a:ext cx="44444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ДОМАШНЄ НАСИЛЬСТВО</a:t>
            </a:r>
            <a:endParaRPr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2386" y="1683460"/>
            <a:ext cx="34773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Кількість</a:t>
            </a:r>
            <a:r>
              <a:rPr lang="ru-RU" sz="2200" dirty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2200" dirty="0" err="1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кривдників</a:t>
            </a:r>
            <a:r>
              <a:rPr lang="ru-RU" sz="2200" dirty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2200" dirty="0" err="1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що</a:t>
            </a:r>
            <a:r>
              <a:rPr lang="ru-RU" sz="2200" dirty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2200" dirty="0" err="1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перебувають</a:t>
            </a:r>
            <a:r>
              <a:rPr lang="ru-RU" sz="2200" dirty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 на </a:t>
            </a:r>
            <a:r>
              <a:rPr lang="ru-RU" sz="2200" dirty="0" err="1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обліку</a:t>
            </a:r>
            <a:endParaRPr lang="ru-RU" sz="2200" dirty="0">
              <a:solidFill>
                <a:srgbClr val="182947"/>
              </a:solidFill>
              <a:latin typeface="Montserrat Light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525885" y="3007882"/>
            <a:ext cx="1916224" cy="868135"/>
            <a:chOff x="1642349" y="1880882"/>
            <a:chExt cx="2346721" cy="868135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41044" y="1970216"/>
              <a:ext cx="10447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34</a:t>
              </a:r>
              <a:endParaRPr lang="uk-UA" sz="4000" dirty="0">
                <a:solidFill>
                  <a:srgbClr val="FFC000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49" name="Google Shape;161;p6"/>
          <p:cNvSpPr txBox="1"/>
          <p:nvPr/>
        </p:nvSpPr>
        <p:spPr>
          <a:xfrm>
            <a:off x="2552386" y="3093433"/>
            <a:ext cx="336345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Кількість кривдників взято </a:t>
            </a:r>
            <a:r>
              <a:rPr lang="uk-UA" sz="2200" dirty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на </a:t>
            </a:r>
            <a:r>
              <a:rPr lang="uk-UA" sz="2200" dirty="0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облік за рік</a:t>
            </a:r>
            <a:endParaRPr sz="2200" dirty="0">
              <a:solidFill>
                <a:srgbClr val="182947"/>
              </a:solidFill>
              <a:latin typeface="Montserrat Light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528223" y="4241941"/>
            <a:ext cx="1916224" cy="868135"/>
            <a:chOff x="1642349" y="1880882"/>
            <a:chExt cx="2346721" cy="868135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33072" y="1970216"/>
              <a:ext cx="2262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uk-UA" sz="4000" dirty="0">
                <a:solidFill>
                  <a:srgbClr val="FFC000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53" name="Google Shape;158;p6"/>
          <p:cNvSpPr txBox="1"/>
          <p:nvPr/>
        </p:nvSpPr>
        <p:spPr>
          <a:xfrm>
            <a:off x="2552386" y="4160393"/>
            <a:ext cx="35908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Винесено термінових заборонних</a:t>
            </a:r>
            <a:endParaRPr sz="2200" dirty="0">
              <a:latin typeface="Montserrat Light" pitchFamily="2" charset="-52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приписів</a:t>
            </a:r>
            <a:endParaRPr sz="2200" dirty="0">
              <a:solidFill>
                <a:srgbClr val="182947"/>
              </a:solidFill>
              <a:latin typeface="Montserrat Light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25885" y="5476000"/>
            <a:ext cx="1916224" cy="868135"/>
            <a:chOff x="1507297" y="2151417"/>
            <a:chExt cx="2346721" cy="868135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507297" y="2151417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57185" y="2240445"/>
              <a:ext cx="6344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>
                  <a:solidFill>
                    <a:srgbClr val="FFC000"/>
                  </a:solidFill>
                  <a:latin typeface="Montserrat ExtraBold" pitchFamily="2" charset="-52"/>
                </a:rPr>
                <a:t>9</a:t>
              </a:r>
            </a:p>
          </p:txBody>
        </p:sp>
      </p:grpSp>
      <p:sp>
        <p:nvSpPr>
          <p:cNvPr id="57" name="Google Shape;158;p6"/>
          <p:cNvSpPr txBox="1"/>
          <p:nvPr/>
        </p:nvSpPr>
        <p:spPr>
          <a:xfrm>
            <a:off x="2552386" y="5403468"/>
            <a:ext cx="4072938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Взято участь у профілактичних заходах,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dirty="0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в </a:t>
            </a:r>
            <a:r>
              <a:rPr lang="uk-UA" sz="2200" dirty="0" err="1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т.ч</a:t>
            </a:r>
            <a:r>
              <a:rPr lang="uk-UA" sz="2200" dirty="0" smtClean="0">
                <a:solidFill>
                  <a:srgbClr val="182947"/>
                </a:solidFill>
                <a:latin typeface="Montserrat Light" pitchFamily="2" charset="-52"/>
                <a:ea typeface="Proxima Nova"/>
                <a:cs typeface="Proxima Nova"/>
                <a:sym typeface="Proxima Nova"/>
              </a:rPr>
              <a:t>. виступи</a:t>
            </a:r>
            <a:endParaRPr sz="2200" dirty="0">
              <a:solidFill>
                <a:srgbClr val="182947"/>
              </a:solidFill>
              <a:latin typeface="Montserrat Light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99040" y="1717050"/>
            <a:ext cx="5310183" cy="4676391"/>
          </a:xfrm>
          <a:prstGeom prst="roundRect">
            <a:avLst/>
          </a:prstGeom>
          <a:solidFill>
            <a:srgbClr val="182947"/>
          </a:solidFill>
          <a:ln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8096018" y="1968642"/>
            <a:ext cx="1916224" cy="744207"/>
            <a:chOff x="7432589" y="1958538"/>
            <a:chExt cx="1916224" cy="74420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7432589" y="1958538"/>
              <a:ext cx="1916224" cy="7258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18644" y="1994859"/>
              <a:ext cx="7360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 smtClean="0">
                  <a:solidFill>
                    <a:srgbClr val="182947"/>
                  </a:solidFill>
                  <a:latin typeface="Montserrat ExtraBold" pitchFamily="2" charset="-52"/>
                </a:rPr>
                <a:t>18</a:t>
              </a:r>
              <a:endParaRPr lang="uk-UA" sz="4000" dirty="0">
                <a:solidFill>
                  <a:srgbClr val="182947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59" name="Google Shape;162;p6"/>
          <p:cNvSpPr txBox="1"/>
          <p:nvPr/>
        </p:nvSpPr>
        <p:spPr>
          <a:xfrm>
            <a:off x="6540921" y="2791456"/>
            <a:ext cx="502641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Складено адміністративних протоколів</a:t>
            </a:r>
            <a:endParaRPr sz="2000" dirty="0">
              <a:solidFill>
                <a:schemeClr val="bg1"/>
              </a:solidFill>
              <a:latin typeface="Montserrat Light" panose="00000400000000000000" pitchFamily="2" charset="-5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 порушення </a:t>
            </a:r>
            <a:r>
              <a:rPr lang="uk-UA" sz="2000" b="1" dirty="0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ст. 173-2 КУпАП</a:t>
            </a:r>
            <a:endParaRPr sz="2000" b="1" dirty="0">
              <a:solidFill>
                <a:schemeClr val="bg1"/>
              </a:solidFill>
              <a:latin typeface="Montserrat Light" panose="00000400000000000000" pitchFamily="2" charset="-52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«Вчинення домашнього насильства</a:t>
            </a:r>
            <a:r>
              <a:rPr lang="uk-UA" sz="2000" dirty="0" smtClean="0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» </a:t>
            </a:r>
            <a:endParaRPr sz="2000" dirty="0">
              <a:solidFill>
                <a:schemeClr val="bg1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8160686" y="4594682"/>
            <a:ext cx="1916224" cy="725839"/>
            <a:chOff x="7432589" y="1958538"/>
            <a:chExt cx="1916224" cy="725839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7432589" y="1958538"/>
              <a:ext cx="1916224" cy="7258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126846" y="1967514"/>
              <a:ext cx="49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 smtClean="0">
                  <a:solidFill>
                    <a:srgbClr val="182947"/>
                  </a:solidFill>
                  <a:latin typeface="Montserrat ExtraBold" pitchFamily="2" charset="-52"/>
                </a:rPr>
                <a:t>2</a:t>
              </a:r>
              <a:endParaRPr lang="uk-UA" sz="4000" dirty="0">
                <a:solidFill>
                  <a:srgbClr val="182947"/>
                </a:solidFill>
                <a:latin typeface="Montserrat ExtraBold" pitchFamily="2" charset="-52"/>
              </a:endParaRPr>
            </a:p>
          </p:txBody>
        </p:sp>
      </p:grpSp>
      <p:sp>
        <p:nvSpPr>
          <p:cNvPr id="66" name="Google Shape;162;p6"/>
          <p:cNvSpPr txBox="1"/>
          <p:nvPr/>
        </p:nvSpPr>
        <p:spPr>
          <a:xfrm>
            <a:off x="7156226" y="5403468"/>
            <a:ext cx="392514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err="1" smtClean="0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Вироки</a:t>
            </a:r>
            <a:r>
              <a:rPr lang="uk-UA" sz="2000" dirty="0" smtClean="0">
                <a:solidFill>
                  <a:schemeClr val="bg1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суду про визнання кривдника винуватим</a:t>
            </a:r>
            <a:endParaRPr sz="2000" dirty="0">
              <a:solidFill>
                <a:schemeClr val="bg1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3656" y="4315115"/>
            <a:ext cx="843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  <a:latin typeface="Montserrat ExtraBold" pitchFamily="2" charset="-52"/>
              </a:rPr>
              <a:t>20</a:t>
            </a:r>
            <a:endParaRPr lang="uk-UA" sz="4000" dirty="0">
              <a:solidFill>
                <a:srgbClr val="FFC000"/>
              </a:solidFill>
              <a:latin typeface="Montserrat Extra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75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10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6002" y="526651"/>
            <a:ext cx="2291570" cy="72584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312166" y="658759"/>
            <a:ext cx="19718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ФОТОЗВІТ</a:t>
            </a:r>
            <a:endParaRPr lang="uk-UA"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7" name="Picture 3" descr="C:\Users\Everest\Downloads\52110123180775125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1671850"/>
            <a:ext cx="5709311" cy="40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Новая папка\c5c6e156-b849-4124-9c49-0a99d5b2f30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4" y="1671850"/>
            <a:ext cx="5463203" cy="40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6001" y="526651"/>
            <a:ext cx="3980909" cy="72584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332933" y="658759"/>
            <a:ext cx="44444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ЗАХИСТ ПРАВ ДІТЕЙ</a:t>
            </a:r>
            <a:endParaRPr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8690" y="2002971"/>
            <a:ext cx="10854620" cy="139837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8" name="Google Shape;179;p7"/>
          <p:cNvSpPr txBox="1"/>
          <p:nvPr/>
        </p:nvSpPr>
        <p:spPr>
          <a:xfrm>
            <a:off x="2140922" y="2245059"/>
            <a:ext cx="412366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На обліку сімей</a:t>
            </a:r>
            <a:r>
              <a:rPr lang="uk-UA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, що опинилися</a:t>
            </a:r>
            <a:endParaRPr dirty="0">
              <a:latin typeface="Montserrat Medium" pitchFamily="2" charset="-52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у складних життєвих обставинах</a:t>
            </a:r>
            <a:endParaRPr sz="1800" dirty="0">
              <a:solidFill>
                <a:srgbClr val="182947"/>
              </a:solidFill>
              <a:latin typeface="Montserrat Medium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54933" y="2300990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  <a:latin typeface="Montserrat ExtraBold" pitchFamily="2" charset="-52"/>
              </a:rPr>
              <a:t>10</a:t>
            </a:r>
            <a:endParaRPr lang="uk-UA" sz="4000" dirty="0">
              <a:solidFill>
                <a:srgbClr val="FFC000"/>
              </a:solidFill>
              <a:latin typeface="Montserrat ExtraBold" pitchFamily="2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43964" y="2346670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C000"/>
                </a:solidFill>
                <a:latin typeface="Montserrat ExtraBold" pitchFamily="2" charset="-52"/>
              </a:rPr>
              <a:t>12</a:t>
            </a:r>
            <a:endParaRPr lang="uk-UA" sz="4000" dirty="0">
              <a:solidFill>
                <a:srgbClr val="FFC000"/>
              </a:solidFill>
              <a:latin typeface="Montserrat ExtraBold" pitchFamily="2" charset="-52"/>
            </a:endParaRPr>
          </a:p>
        </p:txBody>
      </p:sp>
      <p:sp>
        <p:nvSpPr>
          <p:cNvPr id="63" name="Google Shape;161;p6"/>
          <p:cNvSpPr txBox="1"/>
          <p:nvPr/>
        </p:nvSpPr>
        <p:spPr>
          <a:xfrm>
            <a:off x="7437329" y="2331788"/>
            <a:ext cx="36116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Кількість сімей які взято </a:t>
            </a:r>
            <a:r>
              <a:rPr lang="uk-UA" sz="1800" dirty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на </a:t>
            </a:r>
            <a:r>
              <a:rPr lang="uk-UA" sz="1800" dirty="0" smtClean="0">
                <a:solidFill>
                  <a:srgbClr val="182947"/>
                </a:solidFill>
                <a:latin typeface="Montserrat Medium" pitchFamily="2" charset="-52"/>
                <a:ea typeface="Proxima Nova"/>
                <a:cs typeface="Proxima Nova"/>
                <a:sym typeface="Proxima Nova"/>
              </a:rPr>
              <a:t>облік у 2024 році</a:t>
            </a:r>
            <a:endParaRPr sz="1800" dirty="0">
              <a:solidFill>
                <a:srgbClr val="182947"/>
              </a:solidFill>
              <a:latin typeface="Montserrat Medium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75262" y="4036217"/>
            <a:ext cx="46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u="sng" dirty="0" smtClean="0">
                <a:solidFill>
                  <a:srgbClr val="182947"/>
                </a:solidFill>
                <a:latin typeface="Montserrat SemiBold" pitchFamily="2" charset="-52"/>
              </a:rPr>
              <a:t>Застосували такі профілактичні</a:t>
            </a:r>
          </a:p>
          <a:p>
            <a:r>
              <a:rPr lang="uk-UA" sz="1800" b="1" u="sng" dirty="0" smtClean="0">
                <a:solidFill>
                  <a:srgbClr val="182947"/>
                </a:solidFill>
                <a:latin typeface="Montserrat SemiBold" pitchFamily="2" charset="-52"/>
              </a:rPr>
              <a:t>заходи:</a:t>
            </a:r>
            <a:endParaRPr lang="uk-UA" sz="1800" b="1" u="sng" dirty="0">
              <a:solidFill>
                <a:srgbClr val="182947"/>
              </a:solidFill>
              <a:latin typeface="Montserrat SemiBold" pitchFamily="2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12802" y="4847683"/>
            <a:ext cx="4909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Службою у справах дітей та сім’ї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Центром соціально-психологічної допомоги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Ювенальними поліцейськими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Адміністрацією ЗОШ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8690" y="4812232"/>
            <a:ext cx="4595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Візити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Профілактичні бесіди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Консультації з психологами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Медичний огляд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Обстеження побутових умов</a:t>
            </a:r>
          </a:p>
        </p:txBody>
      </p:sp>
      <p:pic>
        <p:nvPicPr>
          <p:cNvPr id="72" name="Google Shape;17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841" y="3772012"/>
            <a:ext cx="919941" cy="96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16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2802" y="3824992"/>
            <a:ext cx="659254" cy="7052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487050" y="3977560"/>
            <a:ext cx="3759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u="sng" dirty="0">
                <a:solidFill>
                  <a:srgbClr val="182947"/>
                </a:solidFill>
                <a:latin typeface="Montserrat Medium" pitchFamily="2" charset="-52"/>
              </a:rPr>
              <a:t>Співпраця по напрямку із:</a:t>
            </a:r>
          </a:p>
        </p:txBody>
      </p:sp>
    </p:spTree>
    <p:extLst>
      <p:ext uri="{BB962C8B-B14F-4D97-AF65-F5344CB8AC3E}">
        <p14:creationId xmlns:p14="http://schemas.microsoft.com/office/powerpoint/2010/main" val="36674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6001" y="526651"/>
            <a:ext cx="3980909" cy="72584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332933" y="658759"/>
            <a:ext cx="44444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ЗАХИСТ ПРАВ ДІТЕЙ</a:t>
            </a:r>
            <a:endParaRPr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63843" y="1827147"/>
            <a:ext cx="9635713" cy="1626147"/>
            <a:chOff x="1211443" y="1807534"/>
            <a:chExt cx="9635713" cy="194553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361" y="1847917"/>
              <a:ext cx="658389" cy="658389"/>
            </a:xfrm>
            <a:prstGeom prst="rect">
              <a:avLst/>
            </a:prstGeom>
          </p:spPr>
        </p:pic>
        <p:sp>
          <p:nvSpPr>
            <p:cNvPr id="25" name="Google Shape;188;p7"/>
            <p:cNvSpPr txBox="1"/>
            <p:nvPr/>
          </p:nvSpPr>
          <p:spPr>
            <a:xfrm>
              <a:off x="1292294" y="2530534"/>
              <a:ext cx="1928482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Дошкільні НЗ</a:t>
              </a:r>
              <a:endParaRPr sz="18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6" name="Google Shape;189;p7"/>
            <p:cNvSpPr/>
            <p:nvPr/>
          </p:nvSpPr>
          <p:spPr>
            <a:xfrm>
              <a:off x="4810332" y="2537780"/>
              <a:ext cx="2584346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Загальноосвітні НЗ</a:t>
              </a:r>
              <a:endParaRPr sz="18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104" y="1807534"/>
              <a:ext cx="658389" cy="65838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6987" y="1832537"/>
              <a:ext cx="658389" cy="658389"/>
            </a:xfrm>
            <a:prstGeom prst="rect">
              <a:avLst/>
            </a:prstGeom>
          </p:spPr>
        </p:pic>
        <p:sp>
          <p:nvSpPr>
            <p:cNvPr id="30" name="Google Shape;189;p7"/>
            <p:cNvSpPr/>
            <p:nvPr/>
          </p:nvSpPr>
          <p:spPr>
            <a:xfrm>
              <a:off x="9458965" y="2497736"/>
              <a:ext cx="860155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dirty="0" smtClean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Інше</a:t>
              </a:r>
              <a:endParaRPr sz="18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1211443" y="2938935"/>
              <a:ext cx="1916224" cy="773274"/>
              <a:chOff x="7432589" y="1918939"/>
              <a:chExt cx="1916224" cy="773274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7432589" y="1958538"/>
                <a:ext cx="1916224" cy="725839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031887" y="1918939"/>
                <a:ext cx="688009" cy="773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10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071187" y="2950726"/>
              <a:ext cx="1916224" cy="773274"/>
              <a:chOff x="7432589" y="1929470"/>
              <a:chExt cx="1916224" cy="773274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7432589" y="1958538"/>
                <a:ext cx="1916224" cy="725839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018644" y="1929470"/>
                <a:ext cx="696024" cy="773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1</a:t>
                </a:r>
                <a:r>
                  <a:rPr lang="uk-UA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4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8930932" y="2978534"/>
              <a:ext cx="1916224" cy="774533"/>
              <a:chOff x="7432589" y="1958538"/>
              <a:chExt cx="1916224" cy="774533"/>
            </a:xfrm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7432589" y="1958538"/>
                <a:ext cx="1916224" cy="725839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204590" y="1959797"/>
                <a:ext cx="372218" cy="773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1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894125" y="4587715"/>
            <a:ext cx="5229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Безпека дорожнього руху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rgbClr val="FF0000"/>
                </a:solidFill>
                <a:latin typeface="Montserrat Light" panose="00000400000000000000" pitchFamily="2" charset="-52"/>
              </a:rPr>
              <a:t>Правила поводження на водоймищах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 err="1" smtClean="0">
                <a:solidFill>
                  <a:srgbClr val="FF0000"/>
                </a:solidFill>
                <a:latin typeface="Montserrat Light" panose="00000400000000000000" pitchFamily="2" charset="-52"/>
              </a:rPr>
              <a:t>Інтернетбезпека</a:t>
            </a:r>
            <a:endParaRPr lang="uk-UA" sz="1800" b="1" dirty="0" smtClean="0">
              <a:solidFill>
                <a:srgbClr val="FF0000"/>
              </a:solidFill>
              <a:latin typeface="Montserrat Light" panose="000004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 err="1" smtClean="0">
                <a:solidFill>
                  <a:srgbClr val="FF0000"/>
                </a:solidFill>
                <a:latin typeface="Montserrat Light" panose="00000400000000000000" pitchFamily="2" charset="-52"/>
              </a:rPr>
              <a:t>Булінг</a:t>
            </a:r>
            <a:endParaRPr lang="uk-UA" sz="1800" b="1" dirty="0" smtClean="0">
              <a:solidFill>
                <a:srgbClr val="FF0000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6189" y="4535373"/>
            <a:ext cx="5290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>
                <a:solidFill>
                  <a:srgbClr val="FF0000"/>
                </a:solidFill>
                <a:latin typeface="Montserrat Light" panose="00000400000000000000" pitchFamily="2" charset="-52"/>
              </a:rPr>
              <a:t>Попередження домашнього насильства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>
                <a:solidFill>
                  <a:srgbClr val="FF0000"/>
                </a:solidFill>
                <a:latin typeface="Montserrat Light" panose="00000400000000000000" pitchFamily="2" charset="-52"/>
              </a:rPr>
              <a:t>Профілактика правопорушень у дитячому середовищі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1800" b="1" dirty="0">
                <a:solidFill>
                  <a:srgbClr val="FF0000"/>
                </a:solidFill>
                <a:latin typeface="Montserrat Light" panose="00000400000000000000" pitchFamily="2" charset="-52"/>
              </a:rPr>
              <a:t>Правила поводження із мінно-вибуховими об’єктами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03088" y="3703949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solidFill>
                  <a:srgbClr val="182947"/>
                </a:solidFill>
                <a:latin typeface="Montserrat Medium" pitchFamily="2" charset="-52"/>
              </a:rPr>
              <a:t>Говорили на такі теми:</a:t>
            </a:r>
            <a:endParaRPr lang="uk-UA" sz="2400" b="1" u="sng" dirty="0">
              <a:solidFill>
                <a:srgbClr val="182947"/>
              </a:solidFill>
              <a:latin typeface="Montserrat Medium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302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6001" y="526651"/>
            <a:ext cx="2797628" cy="72584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234909" y="658759"/>
            <a:ext cx="265872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БЛАГОУСТРІЙ</a:t>
            </a:r>
            <a:endParaRPr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31" y="4213980"/>
            <a:ext cx="4704877" cy="26325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9405" y="2028102"/>
            <a:ext cx="401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182947"/>
                </a:solidFill>
                <a:latin typeface="Montserrat Medium" pitchFamily="2" charset="-52"/>
              </a:rPr>
              <a:t>Спільно</a:t>
            </a:r>
          </a:p>
          <a:p>
            <a:pPr algn="ctr"/>
            <a:r>
              <a:rPr lang="uk-UA" sz="1600" b="1" dirty="0" smtClean="0">
                <a:solidFill>
                  <a:srgbClr val="182947"/>
                </a:solidFill>
                <a:latin typeface="Montserrat Medium" pitchFamily="2" charset="-52"/>
              </a:rPr>
              <a:t>Організували, ініціювали</a:t>
            </a:r>
            <a:r>
              <a:rPr lang="uk-UA" sz="1600" b="1" dirty="0">
                <a:solidFill>
                  <a:srgbClr val="182947"/>
                </a:solidFill>
                <a:latin typeface="Montserrat Medium" pitchFamily="2" charset="-52"/>
              </a:rPr>
              <a:t>,</a:t>
            </a:r>
            <a:r>
              <a:rPr lang="uk-UA" sz="1600" b="1" dirty="0" smtClean="0">
                <a:solidFill>
                  <a:srgbClr val="182947"/>
                </a:solidFill>
                <a:latin typeface="Montserrat Medium" pitchFamily="2" charset="-52"/>
              </a:rPr>
              <a:t> проводили  профілактичні заходи</a:t>
            </a:r>
            <a:endParaRPr lang="uk-UA" sz="1600" b="1" dirty="0">
              <a:solidFill>
                <a:srgbClr val="182947"/>
              </a:solidFill>
              <a:latin typeface="Montserrat Medium" pitchFamily="2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3557" y="1872343"/>
            <a:ext cx="4247444" cy="1168570"/>
          </a:xfrm>
          <a:prstGeom prst="roundRect">
            <a:avLst/>
          </a:prstGeom>
          <a:noFill/>
          <a:ln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20997" y="1872343"/>
            <a:ext cx="4236384" cy="1122589"/>
          </a:xfrm>
          <a:prstGeom prst="roundRect">
            <a:avLst/>
          </a:prstGeom>
          <a:noFill/>
          <a:ln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TextBox 41"/>
          <p:cNvSpPr txBox="1"/>
          <p:nvPr/>
        </p:nvSpPr>
        <p:spPr>
          <a:xfrm>
            <a:off x="7831153" y="2035660"/>
            <a:ext cx="361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182947"/>
                </a:solidFill>
                <a:latin typeface="Montserrat Medium" pitchFamily="2" charset="-52"/>
              </a:rPr>
              <a:t>Співпраця по напрямку з комунальними службами</a:t>
            </a:r>
            <a:endParaRPr lang="uk-UA" sz="1600" b="1" dirty="0">
              <a:solidFill>
                <a:srgbClr val="182947"/>
              </a:solidFill>
              <a:latin typeface="Montserrat Medium" pitchFamily="2" charset="-52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5112465" y="2994932"/>
            <a:ext cx="1916224" cy="868135"/>
            <a:chOff x="1642349" y="1880882"/>
            <a:chExt cx="2346721" cy="868135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1642349" y="1880882"/>
              <a:ext cx="2346721" cy="86813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82761" y="1968998"/>
              <a:ext cx="6658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dirty="0" smtClean="0">
                  <a:solidFill>
                    <a:srgbClr val="FFC000"/>
                  </a:solidFill>
                  <a:latin typeface="Montserrat ExtraBold" pitchFamily="2" charset="-52"/>
                </a:rPr>
                <a:t>4</a:t>
              </a:r>
              <a:endParaRPr lang="uk-UA" sz="4000" dirty="0">
                <a:solidFill>
                  <a:srgbClr val="FFC000"/>
                </a:solidFill>
                <a:latin typeface="Montserrat ExtraBold" pitchFamily="2" charset="-52"/>
              </a:endParaRPr>
            </a:p>
          </p:txBody>
        </p:sp>
      </p:grpSp>
      <p:pic>
        <p:nvPicPr>
          <p:cNvPr id="67" name="Google Shape;16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3828" y="1889397"/>
            <a:ext cx="993282" cy="1046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6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3687724" y="4498867"/>
            <a:ext cx="48165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rgbClr val="182947"/>
                </a:solidFill>
                <a:latin typeface="Montserrat SemiBold" panose="00000700000000000000" pitchFamily="2" charset="-52"/>
              </a:rPr>
              <a:t>з</a:t>
            </a:r>
            <a:r>
              <a:rPr lang="uk-UA" sz="4000" b="0" i="0" u="none" strike="noStrike" cap="none" dirty="0" smtClean="0">
                <a:solidFill>
                  <a:srgbClr val="182947"/>
                </a:solidFill>
                <a:latin typeface="Montserrat SemiBold" panose="00000700000000000000" pitchFamily="2" charset="-52"/>
                <a:sym typeface="Arial"/>
              </a:rPr>
              <a:t>а 2024 рік</a:t>
            </a:r>
            <a:endParaRPr sz="2000" dirty="0">
              <a:latin typeface="Montserrat SemiBold" panose="00000700000000000000" pitchFamily="2" charset="-52"/>
            </a:endParaRPr>
          </a:p>
        </p:txBody>
      </p:sp>
      <p:pic>
        <p:nvPicPr>
          <p:cNvPr id="9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61034" y="-154205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87725" y="3429000"/>
            <a:ext cx="4816549" cy="776178"/>
          </a:xfrm>
          <a:prstGeom prst="roundRect">
            <a:avLst/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6510" y="346314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tserrat ExtraBold" pitchFamily="2" charset="-52"/>
              </a:rPr>
              <a:t>ЗВІТ</a:t>
            </a:r>
            <a:endParaRPr lang="uk-UA" sz="4000" dirty="0">
              <a:solidFill>
                <a:schemeClr val="bg1"/>
              </a:solidFill>
              <a:latin typeface="Montserrat ExtraBold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2349" y="642157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Montserrat SemiBold" pitchFamily="2" charset="-52"/>
              </a:rPr>
              <a:t>БУЧАНСЬКА</a:t>
            </a:r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 ГРОМАДИ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4617" y="-132362"/>
            <a:ext cx="3807516" cy="319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602680" y="526652"/>
            <a:ext cx="4221177" cy="725839"/>
          </a:xfrm>
          <a:prstGeom prst="roundRect">
            <a:avLst>
              <a:gd name="adj" fmla="val 50000"/>
            </a:avLst>
          </a:prstGeom>
          <a:solidFill>
            <a:srgbClr val="182947"/>
          </a:solidFill>
          <a:ln w="28575">
            <a:solidFill>
              <a:srgbClr val="182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9406" y="614506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Montserrat SemiBold" pitchFamily="2" charset="-52"/>
              </a:rPr>
              <a:t>ПРОФІЛАКТИКА</a:t>
            </a:r>
            <a:endParaRPr lang="uk-UA" sz="2800" dirty="0">
              <a:solidFill>
                <a:schemeClr val="bg1"/>
              </a:solidFill>
              <a:latin typeface="Montserrat SemiBold" pitchFamily="2" charset="-5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96000" y="526651"/>
            <a:ext cx="4452257" cy="72584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4" name="Google Shape;100;p2"/>
          <p:cNvSpPr txBox="1"/>
          <p:nvPr/>
        </p:nvSpPr>
        <p:spPr>
          <a:xfrm>
            <a:off x="6234909" y="658759"/>
            <a:ext cx="43133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Montserrat Medium" panose="00000600000000000000" pitchFamily="2" charset="-52"/>
                <a:ea typeface="Proxima Nova"/>
                <a:cs typeface="Proxima Nova"/>
                <a:sym typeface="Proxima Nova"/>
              </a:rPr>
              <a:t>ГРОМАДСЬКА БЕЗПЕКА</a:t>
            </a:r>
            <a:endParaRPr sz="2400" b="1" dirty="0">
              <a:solidFill>
                <a:srgbClr val="FFC000"/>
              </a:solidFill>
              <a:latin typeface="Montserrat Medium" panose="000006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60432" y="1883797"/>
            <a:ext cx="11551310" cy="4409279"/>
            <a:chOff x="248804" y="1985610"/>
            <a:chExt cx="12068314" cy="4409279"/>
          </a:xfrm>
        </p:grpSpPr>
        <p:sp>
          <p:nvSpPr>
            <p:cNvPr id="22" name="Google Shape;204;p8"/>
            <p:cNvSpPr txBox="1"/>
            <p:nvPr/>
          </p:nvSpPr>
          <p:spPr>
            <a:xfrm>
              <a:off x="2207978" y="1985610"/>
              <a:ext cx="9456484" cy="8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b="1" dirty="0">
                  <a:solidFill>
                    <a:srgbClr val="182947"/>
                  </a:solidFill>
                  <a:latin typeface="Montserrat Medium" panose="00000600000000000000" pitchFamily="2" charset="-52"/>
                  <a:ea typeface="Proxima Nova"/>
                  <a:cs typeface="Proxima Nova"/>
                  <a:sym typeface="Proxima Nova"/>
                </a:rPr>
                <a:t>СТ. 44 КУпАП </a:t>
              </a:r>
              <a:endParaRPr dirty="0">
                <a:latin typeface="Montserrat Medium" panose="00000600000000000000" pitchFamily="2" charset="-52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Незаконні виробництво, придбання, зберігання, перевезення, пересилання</a:t>
              </a:r>
              <a:endParaRPr sz="1600" dirty="0">
                <a:latin typeface="Montserrat Light" panose="00000400000000000000" pitchFamily="2" charset="-52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наркотичних засобів без мети збуту в невеликих розмірів</a:t>
              </a:r>
              <a:endParaRPr sz="16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3" name="Google Shape;208;p8"/>
            <p:cNvSpPr txBox="1"/>
            <p:nvPr/>
          </p:nvSpPr>
          <p:spPr>
            <a:xfrm>
              <a:off x="2207977" y="3016552"/>
              <a:ext cx="5226128" cy="615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b="1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51 КУпАП</a:t>
              </a:r>
              <a:endParaRPr dirty="0">
                <a:latin typeface="Montserrat SemiBold" panose="00000700000000000000" pitchFamily="2" charset="-52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Дрібне викрадення чужого майна</a:t>
              </a:r>
              <a:endParaRPr sz="16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4" name="Google Shape;210;p8"/>
            <p:cNvSpPr txBox="1"/>
            <p:nvPr/>
          </p:nvSpPr>
          <p:spPr>
            <a:xfrm>
              <a:off x="2209689" y="3811427"/>
              <a:ext cx="9456485" cy="8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152 КУпАП</a:t>
              </a:r>
              <a:endParaRPr dirty="0">
                <a:latin typeface="Montserrat SemiBold" panose="00000700000000000000" pitchFamily="2" charset="-52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Порушення державних стандартів, норм і </a:t>
              </a:r>
              <a:r>
                <a:rPr lang="uk-UA" sz="1600" dirty="0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правил</a:t>
              </a:r>
              <a:r>
                <a:rPr lang="uk-UA" sz="1600" dirty="0">
                  <a:latin typeface="Montserrat Light" panose="00000400000000000000" pitchFamily="2" charset="-52"/>
                  <a:ea typeface="Proxima Nova"/>
                </a:rPr>
                <a:t> </a:t>
              </a:r>
              <a:r>
                <a:rPr lang="uk-UA" sz="1600" dirty="0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у </a:t>
              </a: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сфері благоустрою населених пунктів</a:t>
              </a:r>
              <a:endParaRPr sz="16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5" name="Google Shape;221;p9"/>
            <p:cNvSpPr txBox="1"/>
            <p:nvPr/>
          </p:nvSpPr>
          <p:spPr>
            <a:xfrm>
              <a:off x="2207977" y="4773112"/>
              <a:ext cx="10109141" cy="861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b="1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156 КУпАП </a:t>
              </a:r>
              <a:endParaRPr dirty="0">
                <a:latin typeface="Montserrat SemiBold" panose="00000700000000000000" pitchFamily="2" charset="-52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Порушення правил торгівлі пивом, </a:t>
              </a:r>
              <a:r>
                <a:rPr lang="uk-UA" sz="1600" dirty="0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алкогольними,</a:t>
              </a:r>
              <a:r>
                <a:rPr lang="uk-UA" sz="1600" dirty="0">
                  <a:latin typeface="Montserrat Light" panose="00000400000000000000" pitchFamily="2" charset="-52"/>
                  <a:ea typeface="Proxima Nova"/>
                </a:rPr>
                <a:t> </a:t>
              </a:r>
              <a:r>
                <a:rPr lang="uk-UA" sz="1600" dirty="0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слабоалкогольними </a:t>
              </a: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напоями і тютюновими </a:t>
              </a:r>
              <a:r>
                <a:rPr lang="uk-UA" sz="1600" dirty="0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виробами</a:t>
              </a:r>
              <a:endParaRPr sz="16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6" name="Google Shape;237;p10"/>
            <p:cNvSpPr txBox="1"/>
            <p:nvPr/>
          </p:nvSpPr>
          <p:spPr>
            <a:xfrm>
              <a:off x="2165028" y="5810154"/>
              <a:ext cx="917786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b="1" dirty="0">
                  <a:solidFill>
                    <a:srgbClr val="182947"/>
                  </a:solidFill>
                  <a:latin typeface="Montserrat SemiBold" panose="00000700000000000000" pitchFamily="2" charset="-52"/>
                  <a:ea typeface="Proxima Nova"/>
                  <a:cs typeface="Proxima Nova"/>
                  <a:sym typeface="Proxima Nova"/>
                </a:rPr>
                <a:t>СТ. 177 КУпАП </a:t>
              </a:r>
              <a:endParaRPr sz="1600" dirty="0">
                <a:latin typeface="Montserrat SemiBold" panose="00000700000000000000" pitchFamily="2" charset="-52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Придбання самогону та інших </a:t>
              </a:r>
              <a:r>
                <a:rPr lang="uk-UA" sz="1600" dirty="0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міцних</a:t>
              </a: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uk-UA" sz="1600" dirty="0" smtClean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спиртних </a:t>
              </a:r>
              <a:r>
                <a:rPr lang="uk-UA" sz="16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напоїв домашнього вироблення</a:t>
              </a:r>
              <a:endParaRPr sz="16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48807" y="2113135"/>
              <a:ext cx="1916224" cy="646331"/>
              <a:chOff x="248807" y="2113135"/>
              <a:chExt cx="1916224" cy="646331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48836" y="2113135"/>
                <a:ext cx="48433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>
                    <a:solidFill>
                      <a:schemeClr val="bg1"/>
                    </a:solidFill>
                    <a:latin typeface="Montserrat ExtraBold" pitchFamily="2" charset="-52"/>
                  </a:rPr>
                  <a:t>3</a:t>
                </a: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248805" y="3024375"/>
              <a:ext cx="1916224" cy="646331"/>
              <a:chOff x="248807" y="2113135"/>
              <a:chExt cx="1916224" cy="646331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31850" y="2113135"/>
                <a:ext cx="77406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>
                    <a:solidFill>
                      <a:schemeClr val="bg1"/>
                    </a:solidFill>
                    <a:latin typeface="Montserrat ExtraBold" pitchFamily="2" charset="-52"/>
                  </a:rPr>
                  <a:t>32</a:t>
                </a:r>
                <a:endParaRPr lang="uk-UA" sz="3600" dirty="0">
                  <a:solidFill>
                    <a:schemeClr val="bg1"/>
                  </a:solidFill>
                  <a:latin typeface="Montserrat ExtraBold" pitchFamily="2" charset="-52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248805" y="3953700"/>
              <a:ext cx="1916224" cy="646331"/>
              <a:chOff x="248807" y="2113135"/>
              <a:chExt cx="1916224" cy="646331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33766" y="2113135"/>
                <a:ext cx="48433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>
                    <a:solidFill>
                      <a:schemeClr val="bg1"/>
                    </a:solidFill>
                    <a:latin typeface="Montserrat ExtraBold" pitchFamily="2" charset="-52"/>
                  </a:rPr>
                  <a:t>3</a:t>
                </a: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248804" y="4890295"/>
              <a:ext cx="1916224" cy="646331"/>
              <a:chOff x="248807" y="2113135"/>
              <a:chExt cx="1916224" cy="646331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33767" y="2113135"/>
                <a:ext cx="38887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>
                    <a:solidFill>
                      <a:schemeClr val="bg1"/>
                    </a:solidFill>
                    <a:latin typeface="Montserrat ExtraBold" pitchFamily="2" charset="-52"/>
                  </a:rPr>
                  <a:t>1</a:t>
                </a: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248805" y="5732389"/>
              <a:ext cx="1916224" cy="646331"/>
              <a:chOff x="248807" y="2113135"/>
              <a:chExt cx="1916224" cy="646331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248807" y="2113135"/>
                <a:ext cx="1916224" cy="606683"/>
              </a:xfrm>
              <a:prstGeom prst="roundRect">
                <a:avLst>
                  <a:gd name="adj" fmla="val 50000"/>
                </a:avLst>
              </a:prstGeom>
              <a:solidFill>
                <a:srgbClr val="18294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gradFill flip="none" rotWithShape="1">
                    <a:gsLst>
                      <a:gs pos="0">
                        <a:schemeClr val="lt1">
                          <a:shade val="30000"/>
                          <a:satMod val="115000"/>
                        </a:schemeClr>
                      </a:gs>
                      <a:gs pos="50000">
                        <a:schemeClr val="lt1">
                          <a:shade val="67500"/>
                          <a:satMod val="115000"/>
                        </a:schemeClr>
                      </a:gs>
                      <a:gs pos="100000">
                        <a:schemeClr val="lt1">
                          <a:shade val="100000"/>
                          <a:satMod val="115000"/>
                        </a:schemeClr>
                      </a:gs>
                    </a:gsLst>
                    <a:lin ang="8100000" scaled="1"/>
                    <a:tileRect/>
                  </a:gra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25814" y="2113135"/>
                <a:ext cx="48433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uk-UA" sz="3600" dirty="0">
                    <a:solidFill>
                      <a:schemeClr val="bg1"/>
                    </a:solidFill>
                    <a:latin typeface="Montserrat ExtraBold" pitchFamily="2" charset="-52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67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823</Words>
  <Application>Microsoft Office PowerPoint</Application>
  <PresentationFormat>Произвольный</PresentationFormat>
  <Paragraphs>284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Montserrat ExtraBold</vt:lpstr>
      <vt:lpstr>Proxima Nova</vt:lpstr>
      <vt:lpstr>Wingdings</vt:lpstr>
      <vt:lpstr>Montserrat SemiBold</vt:lpstr>
      <vt:lpstr>Montserrat Light</vt:lpstr>
      <vt:lpstr>Calibri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TCPO</dc:creator>
  <cp:lastModifiedBy>!</cp:lastModifiedBy>
  <cp:revision>121</cp:revision>
  <dcterms:created xsi:type="dcterms:W3CDTF">2020-12-03T09:33:15Z</dcterms:created>
  <dcterms:modified xsi:type="dcterms:W3CDTF">2025-08-28T08:49:45Z</dcterms:modified>
</cp:coreProperties>
</file>